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80" r:id="rId3"/>
    <p:sldId id="287" r:id="rId4"/>
    <p:sldId id="289" r:id="rId5"/>
    <p:sldId id="281" r:id="rId6"/>
    <p:sldId id="285" r:id="rId7"/>
    <p:sldId id="291" r:id="rId8"/>
    <p:sldId id="265" r:id="rId9"/>
    <p:sldId id="290" r:id="rId10"/>
    <p:sldId id="284" r:id="rId11"/>
    <p:sldId id="282" r:id="rId12"/>
    <p:sldId id="286" r:id="rId13"/>
    <p:sldId id="270" r:id="rId14"/>
    <p:sldId id="267" r:id="rId15"/>
    <p:sldId id="271" r:id="rId16"/>
    <p:sldId id="272" r:id="rId17"/>
    <p:sldId id="273" r:id="rId18"/>
    <p:sldId id="288" r:id="rId19"/>
    <p:sldId id="274" r:id="rId20"/>
    <p:sldId id="275" r:id="rId21"/>
    <p:sldId id="279" r:id="rId22"/>
    <p:sldId id="276" r:id="rId23"/>
    <p:sldId id="277" r:id="rId24"/>
    <p:sldId id="278" r:id="rId25"/>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autoAdjust="0"/>
  </p:normalViewPr>
  <p:slideViewPr>
    <p:cSldViewPr snapToGrid="0">
      <p:cViewPr varScale="1">
        <p:scale>
          <a:sx n="101" d="100"/>
          <a:sy n="101" d="100"/>
        </p:scale>
        <p:origin x="126" y="318"/>
      </p:cViewPr>
      <p:guideLst/>
    </p:cSldViewPr>
  </p:slideViewPr>
  <p:outlineViewPr>
    <p:cViewPr>
      <p:scale>
        <a:sx n="33" d="100"/>
        <a:sy n="33" d="100"/>
      </p:scale>
      <p:origin x="0" y="-8460"/>
    </p:cViewPr>
  </p:outlineViewPr>
  <p:notesTextViewPr>
    <p:cViewPr>
      <p:scale>
        <a:sx n="1" d="1"/>
        <a:sy n="1" d="1"/>
      </p:scale>
      <p:origin x="0" y="0"/>
    </p:cViewPr>
  </p:notesTextViewPr>
  <p:notesViewPr>
    <p:cSldViewPr snapToGrid="0">
      <p:cViewPr varScale="1">
        <p:scale>
          <a:sx n="67" d="100"/>
          <a:sy n="67" d="100"/>
        </p:scale>
        <p:origin x="327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238" cy="466725"/>
          </a:xfrm>
          <a:prstGeom prst="rect">
            <a:avLst/>
          </a:prstGeom>
        </p:spPr>
        <p:txBody>
          <a:bodyPr vert="horz" lIns="91431" tIns="45715" rIns="91431" bIns="45715" rtlCol="0"/>
          <a:lstStyle>
            <a:lvl1pPr algn="l">
              <a:defRPr sz="1200"/>
            </a:lvl1pPr>
          </a:lstStyle>
          <a:p>
            <a:endParaRPr lang="en-US"/>
          </a:p>
        </p:txBody>
      </p:sp>
      <p:sp>
        <p:nvSpPr>
          <p:cNvPr id="3" name="Date Placeholder 2"/>
          <p:cNvSpPr>
            <a:spLocks noGrp="1"/>
          </p:cNvSpPr>
          <p:nvPr>
            <p:ph type="dt" idx="1"/>
          </p:nvPr>
        </p:nvSpPr>
        <p:spPr>
          <a:xfrm>
            <a:off x="3978276" y="1"/>
            <a:ext cx="3043238" cy="466725"/>
          </a:xfrm>
          <a:prstGeom prst="rect">
            <a:avLst/>
          </a:prstGeom>
        </p:spPr>
        <p:txBody>
          <a:bodyPr vert="horz" lIns="91431" tIns="45715" rIns="91431" bIns="45715" rtlCol="0"/>
          <a:lstStyle>
            <a:lvl1pPr algn="r">
              <a:defRPr sz="1200"/>
            </a:lvl1pPr>
          </a:lstStyle>
          <a:p>
            <a:fld id="{6C929F85-5003-444A-9027-8469B40B2CE0}" type="datetimeFigureOut">
              <a:rPr lang="en-US" smtClean="0"/>
              <a:t>11/3/2023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31" tIns="45715" rIns="91431" bIns="45715"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31" tIns="45715" rIns="91431"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375"/>
            <a:ext cx="3043238" cy="466725"/>
          </a:xfrm>
          <a:prstGeom prst="rect">
            <a:avLst/>
          </a:prstGeom>
        </p:spPr>
        <p:txBody>
          <a:bodyPr vert="horz" lIns="91431" tIns="45715" rIns="91431" bIns="45715" rtlCol="0" anchor="b"/>
          <a:lstStyle>
            <a:lvl1pPr algn="l">
              <a:defRPr sz="1200"/>
            </a:lvl1pPr>
          </a:lstStyle>
          <a:p>
            <a:endParaRPr lang="en-US"/>
          </a:p>
        </p:txBody>
      </p:sp>
      <p:sp>
        <p:nvSpPr>
          <p:cNvPr id="7" name="Slide Number Placeholder 6"/>
          <p:cNvSpPr>
            <a:spLocks noGrp="1"/>
          </p:cNvSpPr>
          <p:nvPr>
            <p:ph type="sldNum" sz="quarter" idx="5"/>
          </p:nvPr>
        </p:nvSpPr>
        <p:spPr>
          <a:xfrm>
            <a:off x="3978276" y="8842375"/>
            <a:ext cx="3043238" cy="466725"/>
          </a:xfrm>
          <a:prstGeom prst="rect">
            <a:avLst/>
          </a:prstGeom>
        </p:spPr>
        <p:txBody>
          <a:bodyPr vert="horz" lIns="91431" tIns="45715" rIns="91431" bIns="45715" rtlCol="0" anchor="b"/>
          <a:lstStyle>
            <a:lvl1pPr algn="r">
              <a:defRPr sz="1200"/>
            </a:lvl1pPr>
          </a:lstStyle>
          <a:p>
            <a:fld id="{FD77C96B-E6CF-45A3-99C4-668B5229CEE4}" type="slidenum">
              <a:rPr lang="en-US" smtClean="0"/>
              <a:t>‹#›</a:t>
            </a:fld>
            <a:endParaRPr lang="en-US"/>
          </a:p>
        </p:txBody>
      </p:sp>
    </p:spTree>
    <p:extLst>
      <p:ext uri="{BB962C8B-B14F-4D97-AF65-F5344CB8AC3E}">
        <p14:creationId xmlns:p14="http://schemas.microsoft.com/office/powerpoint/2010/main" val="1378349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D77C96B-E6CF-45A3-99C4-668B5229CEE4}" type="slidenum">
              <a:rPr lang="en-US" smtClean="0"/>
              <a:t>1</a:t>
            </a:fld>
            <a:endParaRPr lang="en-US"/>
          </a:p>
        </p:txBody>
      </p:sp>
    </p:spTree>
    <p:extLst>
      <p:ext uri="{BB962C8B-B14F-4D97-AF65-F5344CB8AC3E}">
        <p14:creationId xmlns:p14="http://schemas.microsoft.com/office/powerpoint/2010/main" val="3496970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D77C96B-E6CF-45A3-99C4-668B5229CEE4}" type="slidenum">
              <a:rPr lang="en-US" smtClean="0"/>
              <a:t>2</a:t>
            </a:fld>
            <a:endParaRPr lang="en-US"/>
          </a:p>
        </p:txBody>
      </p:sp>
    </p:spTree>
    <p:extLst>
      <p:ext uri="{BB962C8B-B14F-4D97-AF65-F5344CB8AC3E}">
        <p14:creationId xmlns:p14="http://schemas.microsoft.com/office/powerpoint/2010/main" val="3292113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D77C96B-E6CF-45A3-99C4-668B5229CEE4}" type="slidenum">
              <a:rPr lang="en-US" smtClean="0"/>
              <a:t>5</a:t>
            </a:fld>
            <a:endParaRPr lang="en-US"/>
          </a:p>
        </p:txBody>
      </p:sp>
    </p:spTree>
    <p:extLst>
      <p:ext uri="{BB962C8B-B14F-4D97-AF65-F5344CB8AC3E}">
        <p14:creationId xmlns:p14="http://schemas.microsoft.com/office/powerpoint/2010/main" val="3286104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IX coordinator </a:t>
            </a:r>
          </a:p>
          <a:p>
            <a:pPr lvl="1"/>
            <a:r>
              <a:rPr lang="en-US" dirty="0"/>
              <a:t>Role:  Be available to receive complaints, can sign the formal complaint (if determined necessary), responsible to discuss and implement supportive measures with the complainant and respondent, implement initial determination of Decision Maker.  </a:t>
            </a:r>
          </a:p>
          <a:p>
            <a:pPr lvl="1"/>
            <a:r>
              <a:rPr lang="en-US" dirty="0"/>
              <a:t>Contact information availability – publicize </a:t>
            </a:r>
          </a:p>
          <a:p>
            <a:r>
              <a:rPr lang="en-US" dirty="0"/>
              <a:t>Investigators </a:t>
            </a:r>
          </a:p>
          <a:p>
            <a:r>
              <a:rPr lang="en-US" dirty="0"/>
              <a:t>Decision Maker </a:t>
            </a:r>
          </a:p>
          <a:p>
            <a:endParaRPr lang="en-US" dirty="0"/>
          </a:p>
        </p:txBody>
      </p:sp>
      <p:sp>
        <p:nvSpPr>
          <p:cNvPr id="4" name="Slide Number Placeholder 3"/>
          <p:cNvSpPr>
            <a:spLocks noGrp="1"/>
          </p:cNvSpPr>
          <p:nvPr>
            <p:ph type="sldNum" sz="quarter" idx="5"/>
          </p:nvPr>
        </p:nvSpPr>
        <p:spPr/>
        <p:txBody>
          <a:bodyPr/>
          <a:lstStyle/>
          <a:p>
            <a:fld id="{FD77C96B-E6CF-45A3-99C4-668B5229CEE4}" type="slidenum">
              <a:rPr lang="en-US" smtClean="0"/>
              <a:t>6</a:t>
            </a:fld>
            <a:endParaRPr lang="en-US"/>
          </a:p>
        </p:txBody>
      </p:sp>
    </p:spTree>
    <p:extLst>
      <p:ext uri="{BB962C8B-B14F-4D97-AF65-F5344CB8AC3E}">
        <p14:creationId xmlns:p14="http://schemas.microsoft.com/office/powerpoint/2010/main" val="2723662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D77C96B-E6CF-45A3-99C4-668B5229CEE4}" type="slidenum">
              <a:rPr lang="en-US" smtClean="0"/>
              <a:t>10</a:t>
            </a:fld>
            <a:endParaRPr lang="en-US"/>
          </a:p>
        </p:txBody>
      </p:sp>
    </p:spTree>
    <p:extLst>
      <p:ext uri="{BB962C8B-B14F-4D97-AF65-F5344CB8AC3E}">
        <p14:creationId xmlns:p14="http://schemas.microsoft.com/office/powerpoint/2010/main" val="792500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2E742D3-59B6-4C41-AC0D-5D9783AD58BC}"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3099345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E742D3-59B6-4C41-AC0D-5D9783AD58BC}"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118828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2E742D3-59B6-4C41-AC0D-5D9783AD58BC}"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1613892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2E742D3-59B6-4C41-AC0D-5D9783AD58BC}"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0A9B1-DADF-46DC-9D55-FF59B74E90B9}"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926717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E742D3-59B6-4C41-AC0D-5D9783AD58BC}"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36498566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2E742D3-59B6-4C41-AC0D-5D9783AD58BC}" type="datetimeFigureOut">
              <a:rPr lang="en-US" smtClean="0"/>
              <a:t>11/3/2023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15430698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2E742D3-59B6-4C41-AC0D-5D9783AD58BC}" type="datetimeFigureOut">
              <a:rPr lang="en-US" smtClean="0"/>
              <a:t>11/3/2023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3443954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E742D3-59B6-4C41-AC0D-5D9783AD58BC}"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10961500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E742D3-59B6-4C41-AC0D-5D9783AD58BC}"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302938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2E742D3-59B6-4C41-AC0D-5D9783AD58BC}"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2993040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E742D3-59B6-4C41-AC0D-5D9783AD58BC}"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1990940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E742D3-59B6-4C41-AC0D-5D9783AD58BC}"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2924746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E742D3-59B6-4C41-AC0D-5D9783AD58BC}" type="datetimeFigureOut">
              <a:rPr lang="en-US" smtClean="0"/>
              <a:t>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2871135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2E742D3-59B6-4C41-AC0D-5D9783AD58BC}" type="datetimeFigureOut">
              <a:rPr lang="en-US" smtClean="0"/>
              <a:t>11/3/2023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1231870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2E742D3-59B6-4C41-AC0D-5D9783AD58BC}" type="datetimeFigureOut">
              <a:rPr lang="en-US" smtClean="0"/>
              <a:t>11/3/2023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2540189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2E742D3-59B6-4C41-AC0D-5D9783AD58BC}" type="datetimeFigureOut">
              <a:rPr lang="en-US" smtClean="0"/>
              <a:t>11/3/2023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3038062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E742D3-59B6-4C41-AC0D-5D9783AD58BC}"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2561883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2E742D3-59B6-4C41-AC0D-5D9783AD58BC}" type="datetimeFigureOut">
              <a:rPr lang="en-US" smtClean="0"/>
              <a:t>11/3/2023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210A9B1-DADF-46DC-9D55-FF59B74E90B9}" type="slidenum">
              <a:rPr lang="en-US" smtClean="0"/>
              <a:t>‹#›</a:t>
            </a:fld>
            <a:endParaRPr lang="en-US"/>
          </a:p>
        </p:txBody>
      </p:sp>
    </p:spTree>
    <p:extLst>
      <p:ext uri="{BB962C8B-B14F-4D97-AF65-F5344CB8AC3E}">
        <p14:creationId xmlns:p14="http://schemas.microsoft.com/office/powerpoint/2010/main" val="255270907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AF11A-660A-4ACC-9AFF-FA2778096419}"/>
              </a:ext>
            </a:extLst>
          </p:cNvPr>
          <p:cNvSpPr>
            <a:spLocks noGrp="1"/>
          </p:cNvSpPr>
          <p:nvPr>
            <p:ph type="ctrTitle"/>
          </p:nvPr>
        </p:nvSpPr>
        <p:spPr/>
        <p:txBody>
          <a:bodyPr/>
          <a:lstStyle/>
          <a:p>
            <a:r>
              <a:rPr lang="en-US" dirty="0"/>
              <a:t>Training for School District Title IX Personnel </a:t>
            </a:r>
          </a:p>
        </p:txBody>
      </p:sp>
      <p:sp>
        <p:nvSpPr>
          <p:cNvPr id="3" name="Subtitle 2">
            <a:extLst>
              <a:ext uri="{FF2B5EF4-FFF2-40B4-BE49-F238E27FC236}">
                <a16:creationId xmlns:a16="http://schemas.microsoft.com/office/drawing/2014/main" id="{A585304B-CF3B-49BA-A945-E644A29B5502}"/>
              </a:ext>
            </a:extLst>
          </p:cNvPr>
          <p:cNvSpPr>
            <a:spLocks noGrp="1"/>
          </p:cNvSpPr>
          <p:nvPr>
            <p:ph type="subTitle" idx="1"/>
          </p:nvPr>
        </p:nvSpPr>
        <p:spPr>
          <a:xfrm>
            <a:off x="1183754" y="4777381"/>
            <a:ext cx="8825658" cy="861420"/>
          </a:xfrm>
        </p:spPr>
        <p:txBody>
          <a:bodyPr>
            <a:normAutofit/>
          </a:bodyPr>
          <a:lstStyle/>
          <a:p>
            <a:r>
              <a:rPr lang="en-US" dirty="0"/>
              <a:t>Darcy W. Dill, Esq.  </a:t>
            </a:r>
          </a:p>
          <a:p>
            <a:r>
              <a:rPr lang="en-US" dirty="0" err="1"/>
              <a:t>Gst</a:t>
            </a:r>
            <a:r>
              <a:rPr lang="en-US" dirty="0"/>
              <a:t> </a:t>
            </a:r>
            <a:r>
              <a:rPr lang="en-US" dirty="0" err="1"/>
              <a:t>boces</a:t>
            </a:r>
            <a:r>
              <a:rPr lang="en-US" dirty="0"/>
              <a:t> labor relations services </a:t>
            </a:r>
          </a:p>
          <a:p>
            <a:endParaRPr lang="en-US" dirty="0"/>
          </a:p>
        </p:txBody>
      </p:sp>
      <p:graphicFrame>
        <p:nvGraphicFramePr>
          <p:cNvPr id="4" name="Table 4">
            <a:extLst>
              <a:ext uri="{FF2B5EF4-FFF2-40B4-BE49-F238E27FC236}">
                <a16:creationId xmlns:a16="http://schemas.microsoft.com/office/drawing/2014/main" id="{F3D15E07-63F5-42A1-A910-C52087126C32}"/>
              </a:ext>
            </a:extLst>
          </p:cNvPr>
          <p:cNvGraphicFramePr>
            <a:graphicFrameLocks noGrp="1"/>
          </p:cNvGraphicFramePr>
          <p:nvPr>
            <p:extLst>
              <p:ext uri="{D42A27DB-BD31-4B8C-83A1-F6EECF244321}">
                <p14:modId xmlns:p14="http://schemas.microsoft.com/office/powerpoint/2010/main" val="3914715713"/>
              </p:ext>
            </p:extLst>
          </p:nvPr>
        </p:nvGraphicFramePr>
        <p:xfrm>
          <a:off x="348974" y="215541"/>
          <a:ext cx="8128000" cy="37084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3238159607"/>
                    </a:ext>
                  </a:extLst>
                </a:gridCol>
              </a:tblGrid>
              <a:tr h="370840">
                <a:tc>
                  <a:txBody>
                    <a:bodyPr/>
                    <a:lstStyle/>
                    <a:p>
                      <a:r>
                        <a:rPr lang="en-US" dirty="0"/>
                        <a:t>Training Materials are to be made available on your District's website***</a:t>
                      </a:r>
                    </a:p>
                  </a:txBody>
                  <a:tcPr/>
                </a:tc>
                <a:extLst>
                  <a:ext uri="{0D108BD9-81ED-4DB2-BD59-A6C34878D82A}">
                    <a16:rowId xmlns:a16="http://schemas.microsoft.com/office/drawing/2014/main" val="4085478439"/>
                  </a:ext>
                </a:extLst>
              </a:tr>
            </a:tbl>
          </a:graphicData>
        </a:graphic>
      </p:graphicFrame>
    </p:spTree>
    <p:extLst>
      <p:ext uri="{BB962C8B-B14F-4D97-AF65-F5344CB8AC3E}">
        <p14:creationId xmlns:p14="http://schemas.microsoft.com/office/powerpoint/2010/main" val="2584416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BE93D-717E-4C38-B863-83B6D2C0A6C3}"/>
              </a:ext>
            </a:extLst>
          </p:cNvPr>
          <p:cNvSpPr>
            <a:spLocks noGrp="1"/>
          </p:cNvSpPr>
          <p:nvPr>
            <p:ph type="title"/>
          </p:nvPr>
        </p:nvSpPr>
        <p:spPr>
          <a:xfrm>
            <a:off x="333829" y="452718"/>
            <a:ext cx="9942286" cy="926139"/>
          </a:xfrm>
        </p:spPr>
        <p:txBody>
          <a:bodyPr/>
          <a:lstStyle/>
          <a:p>
            <a:pPr algn="ctr"/>
            <a:r>
              <a:rPr lang="en-US" sz="3600" b="1" dirty="0">
                <a:cs typeface="Times New Roman" panose="02020603050405020304" pitchFamily="18" charset="0"/>
              </a:rPr>
              <a:t>What is “Sexual Harassment” under Title IX?</a:t>
            </a:r>
            <a:endParaRPr lang="en-US" sz="3600" b="1" dirty="0"/>
          </a:p>
        </p:txBody>
      </p:sp>
      <p:sp>
        <p:nvSpPr>
          <p:cNvPr id="3" name="Content Placeholder 2">
            <a:extLst>
              <a:ext uri="{FF2B5EF4-FFF2-40B4-BE49-F238E27FC236}">
                <a16:creationId xmlns:a16="http://schemas.microsoft.com/office/drawing/2014/main" id="{A21290A6-BCB3-4A0D-83AA-2498CE6CD91D}"/>
              </a:ext>
            </a:extLst>
          </p:cNvPr>
          <p:cNvSpPr>
            <a:spLocks noGrp="1"/>
          </p:cNvSpPr>
          <p:nvPr>
            <p:ph idx="1"/>
          </p:nvPr>
        </p:nvSpPr>
        <p:spPr>
          <a:xfrm>
            <a:off x="226503" y="1293779"/>
            <a:ext cx="11225269" cy="4954621"/>
          </a:xfrm>
        </p:spPr>
        <p:txBody>
          <a:bodyPr>
            <a:normAutofit fontScale="92500" lnSpcReduction="10000"/>
          </a:bodyPr>
          <a:lstStyle/>
          <a:p>
            <a:pPr marL="0" indent="0" algn="just">
              <a:spcAft>
                <a:spcPts val="1200"/>
              </a:spcAft>
              <a:buNone/>
            </a:pPr>
            <a:r>
              <a:rPr lang="en-US" b="1" i="1" u="sng" dirty="0">
                <a:cs typeface="Times New Roman" panose="02020603050405020304" pitchFamily="18" charset="0"/>
              </a:rPr>
              <a:t>“Sexual Harassment” Defined </a:t>
            </a:r>
          </a:p>
          <a:p>
            <a:pPr marL="0" indent="0" algn="just">
              <a:spcAft>
                <a:spcPts val="1200"/>
              </a:spcAft>
              <a:buNone/>
            </a:pPr>
            <a:r>
              <a:rPr lang="en-US" dirty="0">
                <a:cs typeface="Times New Roman" panose="02020603050405020304" pitchFamily="18" charset="0"/>
              </a:rPr>
              <a:t>Sexual harassment means conduct on the basis of sex that satisfies one or more of the following:</a:t>
            </a:r>
          </a:p>
          <a:p>
            <a:pPr marL="914400" lvl="1" indent="-457200" algn="just">
              <a:lnSpc>
                <a:spcPct val="110000"/>
              </a:lnSpc>
              <a:spcBef>
                <a:spcPts val="0"/>
              </a:spcBef>
              <a:spcAft>
                <a:spcPts val="1200"/>
              </a:spcAft>
              <a:buFont typeface="+mj-lt"/>
              <a:buAutoNum type="arabicParenR"/>
            </a:pPr>
            <a:r>
              <a:rPr lang="en-US" dirty="0">
                <a:cs typeface="Times New Roman" panose="02020603050405020304" pitchFamily="18" charset="0"/>
              </a:rPr>
              <a:t>An employee of the recipient conditioning the provision of an aid, benefit, or service of the recipient on an individual's participation in unwelcome sexual conduct;  or</a:t>
            </a:r>
          </a:p>
          <a:p>
            <a:pPr marL="914400" lvl="1" indent="-457200" algn="just">
              <a:lnSpc>
                <a:spcPct val="110000"/>
              </a:lnSpc>
              <a:spcBef>
                <a:spcPts val="0"/>
              </a:spcBef>
              <a:spcAft>
                <a:spcPts val="1200"/>
              </a:spcAft>
              <a:buFont typeface="+mj-lt"/>
              <a:buAutoNum type="arabicParenR"/>
            </a:pPr>
            <a:r>
              <a:rPr lang="en-US" dirty="0">
                <a:cs typeface="Times New Roman" panose="02020603050405020304" pitchFamily="18" charset="0"/>
              </a:rPr>
              <a:t>Unwelcome conduct determined by a reasonable person to be so severe, pervasive, and objectively offensive that it effectively denies a person equal access to the recipient's education program or activity; or </a:t>
            </a:r>
          </a:p>
          <a:p>
            <a:pPr marL="857250" lvl="2" indent="0" algn="just">
              <a:lnSpc>
                <a:spcPct val="110000"/>
              </a:lnSpc>
              <a:spcBef>
                <a:spcPts val="0"/>
              </a:spcBef>
              <a:spcAft>
                <a:spcPts val="1200"/>
              </a:spcAft>
              <a:buNone/>
            </a:pPr>
            <a:r>
              <a:rPr lang="en-US" sz="1100" b="1" i="1" dirty="0">
                <a:solidFill>
                  <a:schemeClr val="accent1">
                    <a:lumMod val="60000"/>
                    <a:lumOff val="40000"/>
                  </a:schemeClr>
                </a:solidFill>
                <a:cs typeface="Times New Roman" panose="02020603050405020304" pitchFamily="18" charset="0"/>
              </a:rPr>
              <a:t>**</a:t>
            </a:r>
            <a:r>
              <a:rPr lang="en-US" sz="1100" i="1" dirty="0">
                <a:solidFill>
                  <a:schemeClr val="accent1">
                    <a:lumMod val="60000"/>
                    <a:lumOff val="40000"/>
                  </a:schemeClr>
                </a:solidFill>
                <a:cs typeface="Times New Roman" panose="02020603050405020304" pitchFamily="18" charset="0"/>
              </a:rPr>
              <a:t>NOTE:  Proposed regulatory change to “severe </a:t>
            </a:r>
            <a:r>
              <a:rPr lang="en-US" sz="1100" i="1" u="sng" dirty="0">
                <a:solidFill>
                  <a:schemeClr val="accent1">
                    <a:lumMod val="60000"/>
                    <a:lumOff val="40000"/>
                  </a:schemeClr>
                </a:solidFill>
                <a:cs typeface="Times New Roman" panose="02020603050405020304" pitchFamily="18" charset="0"/>
              </a:rPr>
              <a:t>or</a:t>
            </a:r>
            <a:r>
              <a:rPr lang="en-US" sz="1100" i="1" dirty="0">
                <a:solidFill>
                  <a:schemeClr val="accent1">
                    <a:lumMod val="60000"/>
                    <a:lumOff val="40000"/>
                  </a:schemeClr>
                </a:solidFill>
                <a:cs typeface="Times New Roman" panose="02020603050405020304" pitchFamily="18" charset="0"/>
              </a:rPr>
              <a:t> pervasive that based on totality of circumstances and evaluated objectively and subjectively limits ability to participate in education program or activity”</a:t>
            </a:r>
          </a:p>
          <a:p>
            <a:pPr marL="914400" lvl="1" indent="-457200" algn="just">
              <a:lnSpc>
                <a:spcPct val="110000"/>
              </a:lnSpc>
              <a:spcBef>
                <a:spcPts val="0"/>
              </a:spcBef>
              <a:spcAft>
                <a:spcPts val="1200"/>
              </a:spcAft>
              <a:buFont typeface="+mj-lt"/>
              <a:buAutoNum type="arabicParenR"/>
            </a:pPr>
            <a:r>
              <a:rPr lang="en-US" dirty="0">
                <a:cs typeface="Times New Roman" panose="02020603050405020304" pitchFamily="18" charset="0"/>
              </a:rPr>
              <a:t>“‘Sexual assault’ as defined in [the </a:t>
            </a:r>
            <a:r>
              <a:rPr lang="en-US" dirty="0" err="1">
                <a:cs typeface="Times New Roman" panose="02020603050405020304" pitchFamily="18" charset="0"/>
              </a:rPr>
              <a:t>Clery</a:t>
            </a:r>
            <a:r>
              <a:rPr lang="en-US" dirty="0">
                <a:cs typeface="Times New Roman" panose="02020603050405020304" pitchFamily="18" charset="0"/>
              </a:rPr>
              <a:t> Act], ‘dating violence’ as defined in [the Violence Against Women Act (“VAWA”)], ‘domestic violence’ as defined in [VAWA], or ‘stalking’ as defined in [VAWA].” </a:t>
            </a:r>
          </a:p>
          <a:p>
            <a:pPr marL="0" indent="0" algn="just">
              <a:lnSpc>
                <a:spcPct val="110000"/>
              </a:lnSpc>
              <a:spcBef>
                <a:spcPts val="0"/>
              </a:spcBef>
              <a:spcAft>
                <a:spcPts val="1200"/>
              </a:spcAft>
              <a:buNone/>
            </a:pPr>
            <a:r>
              <a:rPr lang="pt-BR" sz="1300" i="1" dirty="0">
                <a:cs typeface="Times New Roman" panose="02020603050405020304" pitchFamily="18" charset="0"/>
              </a:rPr>
              <a:t>34 C.F.R. § 106.30(a)</a:t>
            </a:r>
          </a:p>
          <a:p>
            <a:pPr marL="0" indent="0" algn="just">
              <a:lnSpc>
                <a:spcPct val="110000"/>
              </a:lnSpc>
              <a:spcBef>
                <a:spcPts val="0"/>
              </a:spcBef>
              <a:spcAft>
                <a:spcPts val="1200"/>
              </a:spcAft>
              <a:buNone/>
            </a:pPr>
            <a:endParaRPr lang="en-US" dirty="0">
              <a:highlight>
                <a:srgbClr val="FFFF00"/>
              </a:highlight>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3861491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1763F-59E0-4CA6-B88A-30A445AB9F74}"/>
              </a:ext>
            </a:extLst>
          </p:cNvPr>
          <p:cNvSpPr>
            <a:spLocks noGrp="1"/>
          </p:cNvSpPr>
          <p:nvPr>
            <p:ph type="title"/>
          </p:nvPr>
        </p:nvSpPr>
        <p:spPr>
          <a:xfrm>
            <a:off x="-85061" y="375942"/>
            <a:ext cx="10696353" cy="1400530"/>
          </a:xfrm>
        </p:spPr>
        <p:txBody>
          <a:bodyPr/>
          <a:lstStyle/>
          <a:p>
            <a:pPr algn="ctr"/>
            <a:r>
              <a:rPr lang="en-US" sz="3200" b="1" dirty="0">
                <a:cs typeface="Times New Roman" panose="02020603050405020304" pitchFamily="18" charset="0"/>
              </a:rPr>
              <a:t>Responding to Actual Notice of Sexual Harassment </a:t>
            </a:r>
            <a:endParaRPr lang="en-US" sz="3200" b="1" dirty="0"/>
          </a:p>
        </p:txBody>
      </p:sp>
      <p:sp>
        <p:nvSpPr>
          <p:cNvPr id="3" name="Content Placeholder 2">
            <a:extLst>
              <a:ext uri="{FF2B5EF4-FFF2-40B4-BE49-F238E27FC236}">
                <a16:creationId xmlns:a16="http://schemas.microsoft.com/office/drawing/2014/main" id="{8C9DE8B8-71B4-40C1-90B8-C77CBDB58095}"/>
              </a:ext>
            </a:extLst>
          </p:cNvPr>
          <p:cNvSpPr>
            <a:spLocks noGrp="1"/>
          </p:cNvSpPr>
          <p:nvPr>
            <p:ph idx="1"/>
          </p:nvPr>
        </p:nvSpPr>
        <p:spPr>
          <a:xfrm>
            <a:off x="428018" y="1251284"/>
            <a:ext cx="9621836" cy="4997115"/>
          </a:xfrm>
        </p:spPr>
        <p:txBody>
          <a:bodyPr>
            <a:normAutofit lnSpcReduction="10000"/>
          </a:bodyPr>
          <a:lstStyle/>
          <a:p>
            <a:pPr>
              <a:buFont typeface="Wingdings" panose="05000000000000000000" pitchFamily="2" charset="2"/>
              <a:buChar char="Ø"/>
            </a:pPr>
            <a:r>
              <a:rPr lang="en-US" b="1" dirty="0">
                <a:cs typeface="Times New Roman" panose="02020603050405020304" pitchFamily="18" charset="0"/>
              </a:rPr>
              <a:t>How is a complaint made? </a:t>
            </a:r>
          </a:p>
          <a:p>
            <a:pPr lvl="1">
              <a:buFont typeface="Wingdings" panose="05000000000000000000" pitchFamily="2" charset="2"/>
              <a:buChar char="q"/>
            </a:pPr>
            <a:r>
              <a:rPr lang="en-US" dirty="0">
                <a:cs typeface="Times New Roman" panose="02020603050405020304" pitchFamily="18" charset="0"/>
              </a:rPr>
              <a:t>Formal document</a:t>
            </a:r>
            <a:r>
              <a:rPr lang="en-US" dirty="0">
                <a:solidFill>
                  <a:schemeClr val="accent1">
                    <a:lumMod val="60000"/>
                    <a:lumOff val="40000"/>
                  </a:schemeClr>
                </a:solidFill>
                <a:cs typeface="Times New Roman" panose="02020603050405020304" pitchFamily="18" charset="0"/>
              </a:rPr>
              <a:t>**</a:t>
            </a:r>
            <a:r>
              <a:rPr lang="en-US" dirty="0">
                <a:cs typeface="Times New Roman" panose="02020603050405020304" pitchFamily="18" charset="0"/>
              </a:rPr>
              <a:t> filed by complainant alleging sexual harassment against respondent and requesting investigation – filed with Title IX Coordinator or </a:t>
            </a:r>
            <a:r>
              <a:rPr lang="en-US" i="1" dirty="0">
                <a:cs typeface="Times New Roman" panose="02020603050405020304" pitchFamily="18" charset="0"/>
              </a:rPr>
              <a:t>any </a:t>
            </a:r>
            <a:r>
              <a:rPr lang="en-US" dirty="0">
                <a:cs typeface="Times New Roman" panose="02020603050405020304" pitchFamily="18" charset="0"/>
              </a:rPr>
              <a:t>employee </a:t>
            </a:r>
          </a:p>
          <a:p>
            <a:pPr lvl="1">
              <a:buFont typeface="Wingdings" panose="05000000000000000000" pitchFamily="2" charset="2"/>
              <a:buChar char="q"/>
            </a:pPr>
            <a:r>
              <a:rPr lang="en-US" dirty="0">
                <a:cs typeface="Times New Roman" panose="02020603050405020304" pitchFamily="18" charset="0"/>
              </a:rPr>
              <a:t>Informal document or verbal statement –filed with the Title IX Coordinator or </a:t>
            </a:r>
            <a:r>
              <a:rPr lang="en-US" i="1" dirty="0">
                <a:cs typeface="Times New Roman" panose="02020603050405020304" pitchFamily="18" charset="0"/>
              </a:rPr>
              <a:t>any</a:t>
            </a:r>
            <a:r>
              <a:rPr lang="en-US" dirty="0">
                <a:cs typeface="Times New Roman" panose="02020603050405020304" pitchFamily="18" charset="0"/>
              </a:rPr>
              <a:t> employee </a:t>
            </a:r>
          </a:p>
          <a:p>
            <a:pPr lvl="1">
              <a:buFont typeface="Wingdings" panose="05000000000000000000" pitchFamily="2" charset="2"/>
              <a:buChar char="q"/>
            </a:pPr>
            <a:r>
              <a:rPr lang="en-US" dirty="0">
                <a:cs typeface="Times New Roman" panose="02020603050405020304" pitchFamily="18" charset="0"/>
              </a:rPr>
              <a:t>Title IX Coordinator can take a verbal statement and put into formal complaint</a:t>
            </a:r>
            <a:r>
              <a:rPr lang="en-US" dirty="0">
                <a:solidFill>
                  <a:schemeClr val="accent1">
                    <a:lumMod val="60000"/>
                    <a:lumOff val="40000"/>
                  </a:schemeClr>
                </a:solidFill>
                <a:cs typeface="Times New Roman" panose="02020603050405020304" pitchFamily="18" charset="0"/>
              </a:rPr>
              <a:t>**</a:t>
            </a:r>
            <a:r>
              <a:rPr lang="en-US" dirty="0">
                <a:cs typeface="Times New Roman" panose="02020603050405020304" pitchFamily="18" charset="0"/>
              </a:rPr>
              <a:t> form and ask complainant to sign or Coordinator can sign.  </a:t>
            </a:r>
          </a:p>
          <a:p>
            <a:pPr>
              <a:buFont typeface="Wingdings" panose="05000000000000000000" pitchFamily="2" charset="2"/>
              <a:buChar char="Ø"/>
            </a:pPr>
            <a:r>
              <a:rPr lang="en-US" dirty="0">
                <a:cs typeface="Times New Roman" panose="02020603050405020304" pitchFamily="18" charset="0"/>
              </a:rPr>
              <a:t>Whether the person files a formal complaint,</a:t>
            </a:r>
            <a:r>
              <a:rPr lang="en-US" dirty="0">
                <a:solidFill>
                  <a:schemeClr val="accent1">
                    <a:lumMod val="60000"/>
                    <a:lumOff val="40000"/>
                  </a:schemeClr>
                </a:solidFill>
                <a:cs typeface="Times New Roman" panose="02020603050405020304" pitchFamily="18" charset="0"/>
              </a:rPr>
              <a:t>**</a:t>
            </a:r>
            <a:r>
              <a:rPr lang="en-US" dirty="0">
                <a:cs typeface="Times New Roman" panose="02020603050405020304" pitchFamily="18" charset="0"/>
              </a:rPr>
              <a:t> a Title IX Coordinator must:</a:t>
            </a:r>
          </a:p>
          <a:p>
            <a:pPr lvl="1">
              <a:buFont typeface="Wingdings" panose="05000000000000000000" pitchFamily="2" charset="2"/>
              <a:buChar char="q"/>
            </a:pPr>
            <a:r>
              <a:rPr lang="en-US" dirty="0">
                <a:cs typeface="Times New Roman" panose="02020603050405020304" pitchFamily="18" charset="0"/>
              </a:rPr>
              <a:t>Offer supportive measures</a:t>
            </a:r>
          </a:p>
          <a:p>
            <a:pPr lvl="1">
              <a:buFont typeface="Wingdings" panose="05000000000000000000" pitchFamily="2" charset="2"/>
              <a:buChar char="q"/>
            </a:pPr>
            <a:r>
              <a:rPr lang="en-US" dirty="0">
                <a:cs typeface="Times New Roman" panose="02020603050405020304" pitchFamily="18" charset="0"/>
              </a:rPr>
              <a:t>Advise the person of his or her right to file a formal complaint</a:t>
            </a:r>
          </a:p>
          <a:p>
            <a:pPr lvl="1">
              <a:buFont typeface="Wingdings" panose="05000000000000000000" pitchFamily="2" charset="2"/>
              <a:buChar char="q"/>
            </a:pPr>
            <a:r>
              <a:rPr lang="en-US" dirty="0">
                <a:cs typeface="Times New Roman" panose="02020603050405020304" pitchFamily="18" charset="0"/>
              </a:rPr>
              <a:t>Provide the person with information about how to file a complaint</a:t>
            </a:r>
          </a:p>
          <a:p>
            <a:pPr lvl="1">
              <a:buFont typeface="Wingdings" panose="05000000000000000000" pitchFamily="2" charset="2"/>
              <a:buChar char="q"/>
            </a:pPr>
            <a:r>
              <a:rPr lang="en-US" dirty="0">
                <a:cs typeface="Times New Roman" panose="02020603050405020304" pitchFamily="18" charset="0"/>
              </a:rPr>
              <a:t>Still do an investigation, as other laws/policies still in play (e.g. New York State Human Rights law, DASA, Title VII, Codes of Conduct) </a:t>
            </a:r>
          </a:p>
          <a:p>
            <a:endParaRPr lang="en-US" dirty="0"/>
          </a:p>
        </p:txBody>
      </p:sp>
    </p:spTree>
    <p:extLst>
      <p:ext uri="{BB962C8B-B14F-4D97-AF65-F5344CB8AC3E}">
        <p14:creationId xmlns:p14="http://schemas.microsoft.com/office/powerpoint/2010/main" val="3960847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4E88F-A9B8-4151-92C5-3D8F179FA19F}"/>
              </a:ext>
            </a:extLst>
          </p:cNvPr>
          <p:cNvSpPr>
            <a:spLocks noGrp="1"/>
          </p:cNvSpPr>
          <p:nvPr>
            <p:ph type="title"/>
          </p:nvPr>
        </p:nvSpPr>
        <p:spPr/>
        <p:txBody>
          <a:bodyPr/>
          <a:lstStyle/>
          <a:p>
            <a:pPr algn="ctr"/>
            <a:r>
              <a:rPr lang="en-US" b="1" dirty="0">
                <a:cs typeface="Times New Roman" panose="02020603050405020304" pitchFamily="18" charset="0"/>
              </a:rPr>
              <a:t>Supportive Measures</a:t>
            </a:r>
            <a:endParaRPr lang="en-US" b="1" dirty="0"/>
          </a:p>
        </p:txBody>
      </p:sp>
      <p:sp>
        <p:nvSpPr>
          <p:cNvPr id="3" name="Content Placeholder 2">
            <a:extLst>
              <a:ext uri="{FF2B5EF4-FFF2-40B4-BE49-F238E27FC236}">
                <a16:creationId xmlns:a16="http://schemas.microsoft.com/office/drawing/2014/main" id="{6AA36093-C106-47BA-B8B6-318CBE578E47}"/>
              </a:ext>
            </a:extLst>
          </p:cNvPr>
          <p:cNvSpPr>
            <a:spLocks noGrp="1"/>
          </p:cNvSpPr>
          <p:nvPr>
            <p:ph idx="1"/>
          </p:nvPr>
        </p:nvSpPr>
        <p:spPr>
          <a:xfrm>
            <a:off x="526745" y="1346200"/>
            <a:ext cx="11182655" cy="5245100"/>
          </a:xfrm>
        </p:spPr>
        <p:txBody>
          <a:bodyPr>
            <a:normAutofit lnSpcReduction="10000"/>
          </a:bodyPr>
          <a:lstStyle/>
          <a:p>
            <a:pPr>
              <a:buFont typeface="Wingdings" panose="05000000000000000000" pitchFamily="2" charset="2"/>
              <a:buChar char="Ø"/>
            </a:pPr>
            <a:r>
              <a:rPr lang="en-US" b="1" dirty="0"/>
              <a:t>Supportive measures </a:t>
            </a:r>
            <a:r>
              <a:rPr lang="en-US" dirty="0"/>
              <a:t>are “non-punitive</a:t>
            </a:r>
            <a:r>
              <a:rPr lang="en-US" dirty="0">
                <a:solidFill>
                  <a:schemeClr val="accent1">
                    <a:lumMod val="60000"/>
                    <a:lumOff val="40000"/>
                  </a:schemeClr>
                </a:solidFill>
              </a:rPr>
              <a:t>**</a:t>
            </a:r>
            <a:r>
              <a:rPr lang="en-US" dirty="0"/>
              <a:t> individualized services offered as appropriate, as reasonably available, and without fee or charge to the complainant or the respondent </a:t>
            </a:r>
            <a:r>
              <a:rPr lang="en-US" u="sng" dirty="0"/>
              <a:t>before or after the filing of a formal complaint or where no formal complaint has been filed</a:t>
            </a:r>
            <a:r>
              <a:rPr lang="en-US" dirty="0"/>
              <a:t>.”</a:t>
            </a:r>
          </a:p>
          <a:p>
            <a:pPr>
              <a:buFont typeface="Wingdings" panose="05000000000000000000" pitchFamily="2" charset="2"/>
              <a:buChar char="Ø"/>
            </a:pPr>
            <a:r>
              <a:rPr lang="en-US" dirty="0"/>
              <a:t>Supportive measures “restore or preserve equal access to the education program or activity without unreasonably burdening the other party, including measures designed to protect the safety of all parties or the recipient's educational environment, or deter sexual harassment.” </a:t>
            </a:r>
          </a:p>
          <a:p>
            <a:pPr>
              <a:buFont typeface="Wingdings" panose="05000000000000000000" pitchFamily="2" charset="2"/>
              <a:buChar char="Ø"/>
            </a:pPr>
            <a:r>
              <a:rPr lang="en-US" dirty="0"/>
              <a:t>Examples of supportive measures include: </a:t>
            </a:r>
          </a:p>
          <a:p>
            <a:pPr lvl="1">
              <a:buFont typeface="Wingdings" panose="05000000000000000000" pitchFamily="2" charset="2"/>
              <a:buChar char="q"/>
            </a:pPr>
            <a:r>
              <a:rPr lang="en-US" dirty="0"/>
              <a:t>Counseling; deadline extensions and course adjustments; modified class schedules; escort services; mutual restrictions on contact between the parties; housing or work adjustments; leaves of absence; increased security for certain areas of campus; and similar measures.</a:t>
            </a:r>
          </a:p>
          <a:p>
            <a:pPr>
              <a:buFont typeface="Wingdings" panose="05000000000000000000" pitchFamily="2" charset="2"/>
              <a:buChar char="Ø"/>
            </a:pPr>
            <a:r>
              <a:rPr lang="en-US" dirty="0"/>
              <a:t>Any supportive measures that a school provides to either party must be kept confidential to the extent that confidentiality does not prevent the school from effectively offering the supportive measures themselves.  The Title IX Coordinator is responsible for coordinating the effective implementation of supportive measures.</a:t>
            </a:r>
          </a:p>
          <a:p>
            <a:endParaRPr lang="en-US" dirty="0"/>
          </a:p>
        </p:txBody>
      </p:sp>
    </p:spTree>
    <p:extLst>
      <p:ext uri="{BB962C8B-B14F-4D97-AF65-F5344CB8AC3E}">
        <p14:creationId xmlns:p14="http://schemas.microsoft.com/office/powerpoint/2010/main" val="2939295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05F30-2EA5-442C-A1F8-16CEC365366A}"/>
              </a:ext>
            </a:extLst>
          </p:cNvPr>
          <p:cNvSpPr>
            <a:spLocks noGrp="1"/>
          </p:cNvSpPr>
          <p:nvPr>
            <p:ph type="title"/>
          </p:nvPr>
        </p:nvSpPr>
        <p:spPr/>
        <p:txBody>
          <a:bodyPr/>
          <a:lstStyle/>
          <a:p>
            <a:pPr algn="ctr"/>
            <a:r>
              <a:rPr lang="en-US" b="1" dirty="0"/>
              <a:t>Emergency Removals </a:t>
            </a:r>
          </a:p>
        </p:txBody>
      </p:sp>
      <p:sp>
        <p:nvSpPr>
          <p:cNvPr id="3" name="Content Placeholder 2">
            <a:extLst>
              <a:ext uri="{FF2B5EF4-FFF2-40B4-BE49-F238E27FC236}">
                <a16:creationId xmlns:a16="http://schemas.microsoft.com/office/drawing/2014/main" id="{CFD83220-7110-455F-B3F9-328D4C4FD2D9}"/>
              </a:ext>
            </a:extLst>
          </p:cNvPr>
          <p:cNvSpPr>
            <a:spLocks noGrp="1"/>
          </p:cNvSpPr>
          <p:nvPr>
            <p:ph idx="1"/>
          </p:nvPr>
        </p:nvSpPr>
        <p:spPr>
          <a:xfrm>
            <a:off x="1103312" y="1468073"/>
            <a:ext cx="8946541" cy="4780327"/>
          </a:xfrm>
        </p:spPr>
        <p:txBody>
          <a:bodyPr/>
          <a:lstStyle/>
          <a:p>
            <a:pPr marL="0" indent="0">
              <a:buNone/>
            </a:pPr>
            <a:r>
              <a:rPr lang="en-US" dirty="0"/>
              <a:t>Presumption that Respondent is not responsible for alleged misconduct BUT … </a:t>
            </a:r>
          </a:p>
          <a:p>
            <a:pPr>
              <a:buFont typeface="Wingdings" panose="05000000000000000000" pitchFamily="2" charset="2"/>
              <a:buChar char="Ø"/>
            </a:pPr>
            <a:r>
              <a:rPr lang="en-US" dirty="0"/>
              <a:t>District can remove a Respondent from an educational program or activity, provided a risk analysis has been performed and determination made that a threat to physical safety of any student or other individual arising from alleged sexual harassment exists to justify the removal.</a:t>
            </a:r>
          </a:p>
          <a:p>
            <a:pPr marL="0" indent="0">
              <a:buNone/>
            </a:pPr>
            <a:r>
              <a:rPr lang="en-US" dirty="0"/>
              <a:t>	AND </a:t>
            </a:r>
          </a:p>
          <a:p>
            <a:pPr>
              <a:buFont typeface="Wingdings" panose="05000000000000000000" pitchFamily="2" charset="2"/>
              <a:buChar char="Ø"/>
            </a:pPr>
            <a:r>
              <a:rPr lang="en-US" dirty="0"/>
              <a:t>The Respondent was notified and had an opportunity to challenge the decision immediately following his/her removal. </a:t>
            </a:r>
          </a:p>
          <a:p>
            <a:endParaRPr lang="en-US" dirty="0"/>
          </a:p>
          <a:p>
            <a:pPr marL="0" indent="0">
              <a:buNone/>
            </a:pPr>
            <a:endParaRPr lang="en-US" dirty="0"/>
          </a:p>
        </p:txBody>
      </p:sp>
    </p:spTree>
    <p:extLst>
      <p:ext uri="{BB962C8B-B14F-4D97-AF65-F5344CB8AC3E}">
        <p14:creationId xmlns:p14="http://schemas.microsoft.com/office/powerpoint/2010/main" val="2728744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E8CF1-D548-44E2-AE7E-3DC9760F75EC}"/>
              </a:ext>
            </a:extLst>
          </p:cNvPr>
          <p:cNvSpPr>
            <a:spLocks noGrp="1"/>
          </p:cNvSpPr>
          <p:nvPr>
            <p:ph type="title"/>
          </p:nvPr>
        </p:nvSpPr>
        <p:spPr/>
        <p:txBody>
          <a:bodyPr/>
          <a:lstStyle/>
          <a:p>
            <a:pPr algn="ctr"/>
            <a:r>
              <a:rPr lang="en-US" b="1" dirty="0"/>
              <a:t>Formal Complaints </a:t>
            </a:r>
            <a:r>
              <a:rPr lang="en-US" b="1" dirty="0">
                <a:solidFill>
                  <a:schemeClr val="accent1">
                    <a:lumMod val="60000"/>
                    <a:lumOff val="40000"/>
                  </a:schemeClr>
                </a:solidFill>
              </a:rPr>
              <a:t>**</a:t>
            </a:r>
          </a:p>
        </p:txBody>
      </p:sp>
      <p:sp>
        <p:nvSpPr>
          <p:cNvPr id="3" name="Content Placeholder 2">
            <a:extLst>
              <a:ext uri="{FF2B5EF4-FFF2-40B4-BE49-F238E27FC236}">
                <a16:creationId xmlns:a16="http://schemas.microsoft.com/office/drawing/2014/main" id="{3746A272-950A-4329-B354-953E1607DAF9}"/>
              </a:ext>
            </a:extLst>
          </p:cNvPr>
          <p:cNvSpPr>
            <a:spLocks noGrp="1"/>
          </p:cNvSpPr>
          <p:nvPr>
            <p:ph idx="1"/>
          </p:nvPr>
        </p:nvSpPr>
        <p:spPr>
          <a:xfrm>
            <a:off x="444618" y="1568918"/>
            <a:ext cx="9605236" cy="5209387"/>
          </a:xfrm>
        </p:spPr>
        <p:txBody>
          <a:bodyPr/>
          <a:lstStyle/>
          <a:p>
            <a:pPr>
              <a:buFont typeface="Wingdings" panose="05000000000000000000" pitchFamily="2" charset="2"/>
              <a:buChar char="Ø"/>
            </a:pPr>
            <a:r>
              <a:rPr lang="en-US" dirty="0"/>
              <a:t>Official document alleging sexual harassment </a:t>
            </a:r>
          </a:p>
          <a:p>
            <a:pPr>
              <a:buFont typeface="Wingdings" panose="05000000000000000000" pitchFamily="2" charset="2"/>
              <a:buChar char="Ø"/>
            </a:pPr>
            <a:r>
              <a:rPr lang="en-US" dirty="0"/>
              <a:t>Signed/filed by: </a:t>
            </a:r>
          </a:p>
          <a:p>
            <a:pPr lvl="1">
              <a:buFont typeface="Wingdings" panose="05000000000000000000" pitchFamily="2" charset="2"/>
              <a:buChar char="q"/>
            </a:pPr>
            <a:r>
              <a:rPr lang="en-US" dirty="0"/>
              <a:t>Complainant, parent or guardian </a:t>
            </a:r>
          </a:p>
          <a:p>
            <a:pPr lvl="1">
              <a:buFont typeface="Wingdings" panose="05000000000000000000" pitchFamily="2" charset="2"/>
              <a:buChar char="q"/>
            </a:pPr>
            <a:r>
              <a:rPr lang="en-US" dirty="0"/>
              <a:t>Can be signed by Title IX Coordinator even though wishes of 			  Complainant are different.   If facts are such that need to 	  	 		  investigate so that the District is “not deliberately indifferent,” then the Title IX Coordinator is empowered with the authority to start the formal process </a:t>
            </a:r>
          </a:p>
          <a:p>
            <a:pPr>
              <a:buFont typeface="Wingdings" panose="05000000000000000000" pitchFamily="2" charset="2"/>
              <a:buChar char="Ø"/>
            </a:pPr>
            <a:r>
              <a:rPr lang="en-US" dirty="0"/>
              <a:t>Impact of filing formal complaint:  Triggers grievance process</a:t>
            </a:r>
          </a:p>
          <a:p>
            <a:pPr marL="457200" lvl="1" indent="0">
              <a:buNone/>
            </a:pPr>
            <a:r>
              <a:rPr lang="en-US" i="1" dirty="0">
                <a:solidFill>
                  <a:schemeClr val="accent1">
                    <a:lumMod val="60000"/>
                    <a:lumOff val="40000"/>
                  </a:schemeClr>
                </a:solidFill>
              </a:rPr>
              <a:t>**Proposed regulations modify such that grievance process is triggered by written </a:t>
            </a:r>
            <a:r>
              <a:rPr lang="en-US" i="1" u="sng" dirty="0">
                <a:solidFill>
                  <a:schemeClr val="accent1">
                    <a:lumMod val="60000"/>
                    <a:lumOff val="40000"/>
                  </a:schemeClr>
                </a:solidFill>
              </a:rPr>
              <a:t>or verbal</a:t>
            </a:r>
            <a:r>
              <a:rPr lang="en-US" i="1" dirty="0">
                <a:solidFill>
                  <a:schemeClr val="accent1">
                    <a:lumMod val="60000"/>
                    <a:lumOff val="40000"/>
                  </a:schemeClr>
                </a:solidFill>
              </a:rPr>
              <a:t> complaint; no “formal complaint” requirement. </a:t>
            </a:r>
          </a:p>
        </p:txBody>
      </p:sp>
    </p:spTree>
    <p:extLst>
      <p:ext uri="{BB962C8B-B14F-4D97-AF65-F5344CB8AC3E}">
        <p14:creationId xmlns:p14="http://schemas.microsoft.com/office/powerpoint/2010/main" val="1349548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14AFF-168D-4EBE-A334-2106CB6F8B9D}"/>
              </a:ext>
            </a:extLst>
          </p:cNvPr>
          <p:cNvSpPr>
            <a:spLocks noGrp="1"/>
          </p:cNvSpPr>
          <p:nvPr>
            <p:ph type="title"/>
          </p:nvPr>
        </p:nvSpPr>
        <p:spPr/>
        <p:txBody>
          <a:bodyPr/>
          <a:lstStyle/>
          <a:p>
            <a:pPr algn="ctr"/>
            <a:r>
              <a:rPr lang="en-US" b="1" dirty="0"/>
              <a:t>Grievance Process Generally </a:t>
            </a:r>
          </a:p>
        </p:txBody>
      </p:sp>
      <p:sp>
        <p:nvSpPr>
          <p:cNvPr id="3" name="Content Placeholder 2">
            <a:extLst>
              <a:ext uri="{FF2B5EF4-FFF2-40B4-BE49-F238E27FC236}">
                <a16:creationId xmlns:a16="http://schemas.microsoft.com/office/drawing/2014/main" id="{0C65F73C-D405-4D3D-BEF5-C0EDA87D0C04}"/>
              </a:ext>
            </a:extLst>
          </p:cNvPr>
          <p:cNvSpPr>
            <a:spLocks noGrp="1"/>
          </p:cNvSpPr>
          <p:nvPr>
            <p:ph idx="1"/>
          </p:nvPr>
        </p:nvSpPr>
        <p:spPr>
          <a:xfrm>
            <a:off x="379380" y="1434164"/>
            <a:ext cx="9670474" cy="4814235"/>
          </a:xfrm>
        </p:spPr>
        <p:txBody>
          <a:bodyPr>
            <a:normAutofit/>
          </a:bodyPr>
          <a:lstStyle/>
          <a:p>
            <a:pPr>
              <a:buFont typeface="Wingdings" panose="05000000000000000000" pitchFamily="2" charset="2"/>
              <a:buChar char="Ø"/>
            </a:pPr>
            <a:r>
              <a:rPr lang="en-US" dirty="0"/>
              <a:t>Must be “reasonably prompt” to equitably resolve complaint </a:t>
            </a:r>
          </a:p>
          <a:p>
            <a:pPr>
              <a:buFont typeface="Wingdings" panose="05000000000000000000" pitchFamily="2" charset="2"/>
              <a:buChar char="Ø"/>
            </a:pPr>
            <a:r>
              <a:rPr lang="en-US" dirty="0"/>
              <a:t>Must follow grievance process </a:t>
            </a:r>
            <a:r>
              <a:rPr lang="en-US" u="sng" dirty="0"/>
              <a:t>before</a:t>
            </a:r>
            <a:r>
              <a:rPr lang="en-US" dirty="0"/>
              <a:t> impose disciplinary sanctions</a:t>
            </a:r>
          </a:p>
          <a:p>
            <a:pPr>
              <a:buFont typeface="Wingdings" panose="05000000000000000000" pitchFamily="2" charset="2"/>
              <a:buChar char="Ø"/>
            </a:pPr>
            <a:r>
              <a:rPr lang="en-US" dirty="0"/>
              <a:t>Must be made available to staff and students  </a:t>
            </a:r>
          </a:p>
          <a:p>
            <a:pPr>
              <a:buFont typeface="Wingdings" panose="05000000000000000000" pitchFamily="2" charset="2"/>
              <a:buChar char="Ø"/>
            </a:pPr>
            <a:r>
              <a:rPr lang="en-US" dirty="0"/>
              <a:t>Follow these Principles:   </a:t>
            </a:r>
          </a:p>
          <a:p>
            <a:pPr lvl="1">
              <a:buFont typeface="Wingdings" panose="05000000000000000000" pitchFamily="2" charset="2"/>
              <a:buChar char="q"/>
            </a:pPr>
            <a:r>
              <a:rPr lang="en-US" dirty="0"/>
              <a:t>Treat parties equitably </a:t>
            </a:r>
          </a:p>
          <a:p>
            <a:pPr lvl="1">
              <a:buFont typeface="Wingdings" panose="05000000000000000000" pitchFamily="2" charset="2"/>
              <a:buChar char="q"/>
            </a:pPr>
            <a:r>
              <a:rPr lang="en-US" dirty="0"/>
              <a:t>Gather relevant evidence </a:t>
            </a:r>
          </a:p>
          <a:p>
            <a:pPr lvl="1">
              <a:buFont typeface="Wingdings" panose="05000000000000000000" pitchFamily="2" charset="2"/>
              <a:buChar char="q"/>
            </a:pPr>
            <a:r>
              <a:rPr lang="en-US" dirty="0"/>
              <a:t>Provide supportive measures to BOTH parties throughout </a:t>
            </a:r>
          </a:p>
          <a:p>
            <a:pPr lvl="1">
              <a:buFont typeface="Wingdings" panose="05000000000000000000" pitchFamily="2" charset="2"/>
              <a:buChar char="q"/>
            </a:pPr>
            <a:r>
              <a:rPr lang="en-US" dirty="0"/>
              <a:t>Standard of Evidence selection – select one (POE or CC) </a:t>
            </a:r>
            <a:r>
              <a:rPr lang="en-US" b="1" dirty="0">
                <a:solidFill>
                  <a:schemeClr val="accent1">
                    <a:lumMod val="60000"/>
                    <a:lumOff val="40000"/>
                  </a:schemeClr>
                </a:solidFill>
              </a:rPr>
              <a:t>**</a:t>
            </a:r>
            <a:endParaRPr lang="en-US" dirty="0">
              <a:solidFill>
                <a:schemeClr val="accent1">
                  <a:lumMod val="60000"/>
                  <a:lumOff val="40000"/>
                </a:schemeClr>
              </a:solidFill>
            </a:endParaRPr>
          </a:p>
          <a:p>
            <a:pPr lvl="1">
              <a:buFont typeface="Wingdings" panose="05000000000000000000" pitchFamily="2" charset="2"/>
              <a:buChar char="q"/>
            </a:pPr>
            <a:r>
              <a:rPr lang="en-US" dirty="0"/>
              <a:t>Presume Respondent is innocent until final determination  						</a:t>
            </a:r>
            <a:r>
              <a:rPr lang="en-US" b="1" dirty="0">
                <a:solidFill>
                  <a:schemeClr val="accent1">
                    <a:lumMod val="60000"/>
                    <a:lumOff val="40000"/>
                  </a:schemeClr>
                </a:solidFill>
              </a:rPr>
              <a:t>** </a:t>
            </a:r>
            <a:r>
              <a:rPr lang="en-US" sz="1050" b="1" dirty="0">
                <a:solidFill>
                  <a:schemeClr val="accent1">
                    <a:lumMod val="60000"/>
                    <a:lumOff val="40000"/>
                  </a:schemeClr>
                </a:solidFill>
              </a:rPr>
              <a:t>still presumption; but supportive measures that burden Respondent are acceptable during pendency of process </a:t>
            </a:r>
            <a:endParaRPr lang="en-US" sz="1050" dirty="0">
              <a:solidFill>
                <a:schemeClr val="accent1">
                  <a:lumMod val="60000"/>
                  <a:lumOff val="40000"/>
                </a:schemeClr>
              </a:solidFill>
            </a:endParaRPr>
          </a:p>
        </p:txBody>
      </p:sp>
    </p:spTree>
    <p:extLst>
      <p:ext uri="{BB962C8B-B14F-4D97-AF65-F5344CB8AC3E}">
        <p14:creationId xmlns:p14="http://schemas.microsoft.com/office/powerpoint/2010/main" val="710018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5F275-303B-4A9D-BBD1-DECD5918D8A6}"/>
              </a:ext>
            </a:extLst>
          </p:cNvPr>
          <p:cNvSpPr>
            <a:spLocks noGrp="1"/>
          </p:cNvSpPr>
          <p:nvPr>
            <p:ph type="title"/>
          </p:nvPr>
        </p:nvSpPr>
        <p:spPr/>
        <p:txBody>
          <a:bodyPr/>
          <a:lstStyle/>
          <a:p>
            <a:r>
              <a:rPr lang="en-US" b="1" dirty="0"/>
              <a:t>First Step after receipt of Formal Complaint:</a:t>
            </a:r>
            <a:r>
              <a:rPr lang="en-US" b="1" dirty="0">
                <a:solidFill>
                  <a:schemeClr val="accent1">
                    <a:lumMod val="60000"/>
                    <a:lumOff val="40000"/>
                  </a:schemeClr>
                </a:solidFill>
              </a:rPr>
              <a:t>**</a:t>
            </a:r>
            <a:r>
              <a:rPr lang="en-US" b="1" dirty="0"/>
              <a:t>  Start an Investigation </a:t>
            </a:r>
          </a:p>
        </p:txBody>
      </p:sp>
      <p:sp>
        <p:nvSpPr>
          <p:cNvPr id="3" name="Content Placeholder 2">
            <a:extLst>
              <a:ext uri="{FF2B5EF4-FFF2-40B4-BE49-F238E27FC236}">
                <a16:creationId xmlns:a16="http://schemas.microsoft.com/office/drawing/2014/main" id="{25140166-3DE9-4753-BB3F-AC2EFB121023}"/>
              </a:ext>
            </a:extLst>
          </p:cNvPr>
          <p:cNvSpPr>
            <a:spLocks noGrp="1"/>
          </p:cNvSpPr>
          <p:nvPr>
            <p:ph idx="1"/>
          </p:nvPr>
        </p:nvSpPr>
        <p:spPr>
          <a:xfrm>
            <a:off x="389106" y="2052918"/>
            <a:ext cx="9660747" cy="4195481"/>
          </a:xfrm>
        </p:spPr>
        <p:txBody>
          <a:bodyPr>
            <a:normAutofit/>
          </a:bodyPr>
          <a:lstStyle/>
          <a:p>
            <a:pPr>
              <a:buFont typeface="Wingdings" panose="05000000000000000000" pitchFamily="2" charset="2"/>
              <a:buChar char="Ø"/>
            </a:pPr>
            <a:r>
              <a:rPr lang="en-US" b="1" u="sng" dirty="0"/>
              <a:t>Notice #1</a:t>
            </a:r>
            <a:r>
              <a:rPr lang="en-US" b="1" dirty="0"/>
              <a:t> </a:t>
            </a:r>
            <a:r>
              <a:rPr lang="en-US" dirty="0"/>
              <a:t>goes out to BOTH complainant and Respondent </a:t>
            </a:r>
          </a:p>
          <a:p>
            <a:pPr lvl="1">
              <a:buFont typeface="Wingdings" panose="05000000000000000000" pitchFamily="2" charset="2"/>
              <a:buChar char="q"/>
            </a:pPr>
            <a:r>
              <a:rPr lang="en-US" dirty="0"/>
              <a:t>Notice of grievance process </a:t>
            </a:r>
          </a:p>
          <a:p>
            <a:pPr lvl="1">
              <a:buFont typeface="Wingdings" panose="05000000000000000000" pitchFamily="2" charset="2"/>
              <a:buChar char="q"/>
            </a:pPr>
            <a:r>
              <a:rPr lang="en-US" dirty="0"/>
              <a:t>Notice of alleged sexual harassment allegations and “sufficient details that are known at that time” </a:t>
            </a:r>
          </a:p>
          <a:p>
            <a:pPr lvl="1">
              <a:buFont typeface="Wingdings" panose="05000000000000000000" pitchFamily="2" charset="2"/>
              <a:buChar char="q"/>
            </a:pPr>
            <a:r>
              <a:rPr lang="en-US" dirty="0"/>
              <a:t>Identify the parties involved in the incident</a:t>
            </a:r>
          </a:p>
          <a:p>
            <a:pPr lvl="1">
              <a:buFont typeface="Wingdings" panose="05000000000000000000" pitchFamily="2" charset="2"/>
              <a:buChar char="q"/>
            </a:pPr>
            <a:r>
              <a:rPr lang="en-US" dirty="0"/>
              <a:t>Identify conduct constituting sexual harassment, the date and location </a:t>
            </a:r>
          </a:p>
          <a:p>
            <a:pPr lvl="1">
              <a:buFont typeface="Wingdings" panose="05000000000000000000" pitchFamily="2" charset="2"/>
              <a:buChar char="q"/>
            </a:pPr>
            <a:r>
              <a:rPr lang="en-US" dirty="0"/>
              <a:t>Investigator will contact you soon to set up an interview </a:t>
            </a:r>
          </a:p>
          <a:p>
            <a:pPr lvl="1">
              <a:buFont typeface="Wingdings" panose="05000000000000000000" pitchFamily="2" charset="2"/>
              <a:buChar char="q"/>
            </a:pPr>
            <a:r>
              <a:rPr lang="en-US" dirty="0"/>
              <a:t>Inform of any provision in the Employee/Student Code of Conduct regarding a prohibition to make false statements as part of grievance process </a:t>
            </a:r>
          </a:p>
          <a:p>
            <a:pPr lvl="1">
              <a:buFont typeface="Wingdings" panose="05000000000000000000" pitchFamily="2" charset="2"/>
              <a:buChar char="q"/>
            </a:pPr>
            <a:r>
              <a:rPr lang="en-US" dirty="0"/>
              <a:t>Right to representation/advisor of his/her choosing, can be attorney  </a:t>
            </a:r>
          </a:p>
        </p:txBody>
      </p:sp>
    </p:spTree>
    <p:extLst>
      <p:ext uri="{BB962C8B-B14F-4D97-AF65-F5344CB8AC3E}">
        <p14:creationId xmlns:p14="http://schemas.microsoft.com/office/powerpoint/2010/main" val="707162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97FF4-1829-4845-947E-BB590EED96AB}"/>
              </a:ext>
            </a:extLst>
          </p:cNvPr>
          <p:cNvSpPr>
            <a:spLocks noGrp="1"/>
          </p:cNvSpPr>
          <p:nvPr>
            <p:ph type="title"/>
          </p:nvPr>
        </p:nvSpPr>
        <p:spPr/>
        <p:txBody>
          <a:bodyPr/>
          <a:lstStyle/>
          <a:p>
            <a:pPr algn="ctr"/>
            <a:r>
              <a:rPr lang="en-US" b="1" dirty="0"/>
              <a:t>Investigation </a:t>
            </a:r>
          </a:p>
        </p:txBody>
      </p:sp>
      <p:sp>
        <p:nvSpPr>
          <p:cNvPr id="3" name="Content Placeholder 2">
            <a:extLst>
              <a:ext uri="{FF2B5EF4-FFF2-40B4-BE49-F238E27FC236}">
                <a16:creationId xmlns:a16="http://schemas.microsoft.com/office/drawing/2014/main" id="{27A3FAD1-C78B-4871-B1EB-B6A35098C694}"/>
              </a:ext>
            </a:extLst>
          </p:cNvPr>
          <p:cNvSpPr>
            <a:spLocks noGrp="1"/>
          </p:cNvSpPr>
          <p:nvPr>
            <p:ph idx="1"/>
          </p:nvPr>
        </p:nvSpPr>
        <p:spPr>
          <a:xfrm>
            <a:off x="335560" y="1241572"/>
            <a:ext cx="9714293" cy="5451058"/>
          </a:xfrm>
        </p:spPr>
        <p:txBody>
          <a:bodyPr>
            <a:normAutofit lnSpcReduction="10000"/>
          </a:bodyPr>
          <a:lstStyle/>
          <a:p>
            <a:pPr>
              <a:buFont typeface="Wingdings" panose="05000000000000000000" pitchFamily="2" charset="2"/>
              <a:buChar char="Ø"/>
            </a:pPr>
            <a:r>
              <a:rPr lang="en-US" dirty="0"/>
              <a:t>Appoint an investigator (not the Decision Maker)</a:t>
            </a:r>
          </a:p>
          <a:p>
            <a:pPr>
              <a:buFont typeface="Wingdings" panose="05000000000000000000" pitchFamily="2" charset="2"/>
              <a:buChar char="Ø"/>
            </a:pPr>
            <a:r>
              <a:rPr lang="en-US" b="1" u="sng" dirty="0"/>
              <a:t>Notice # 2</a:t>
            </a:r>
            <a:r>
              <a:rPr lang="en-US" b="1" dirty="0"/>
              <a:t> </a:t>
            </a:r>
            <a:r>
              <a:rPr lang="en-US" dirty="0"/>
              <a:t>goes out to individual parties by investigator setting up meetings.  Provide notice that parties have right to representation or advisor of their choosing during questioning.   </a:t>
            </a:r>
          </a:p>
          <a:p>
            <a:pPr marL="0" indent="0">
              <a:buNone/>
            </a:pPr>
            <a:r>
              <a:rPr lang="en-US" sz="1800" dirty="0"/>
              <a:t>       Timing:  “sufficient time for parties to prepare”</a:t>
            </a:r>
          </a:p>
          <a:p>
            <a:pPr>
              <a:buFont typeface="Wingdings" panose="05000000000000000000" pitchFamily="2" charset="2"/>
              <a:buChar char="Ø"/>
            </a:pPr>
            <a:r>
              <a:rPr lang="en-US" dirty="0"/>
              <a:t>Accept all </a:t>
            </a:r>
            <a:r>
              <a:rPr lang="en-US" b="1" dirty="0"/>
              <a:t>relevant evidence </a:t>
            </a:r>
            <a:r>
              <a:rPr lang="en-US" dirty="0"/>
              <a:t>(inculpatory and exculpatory) </a:t>
            </a:r>
          </a:p>
          <a:p>
            <a:pPr marL="0" indent="0">
              <a:buNone/>
            </a:pPr>
            <a:r>
              <a:rPr lang="en-US" b="1" dirty="0"/>
              <a:t>     </a:t>
            </a:r>
            <a:r>
              <a:rPr lang="en-US" b="1" u="sng" dirty="0"/>
              <a:t>Relevant Evidence</a:t>
            </a:r>
            <a:r>
              <a:rPr lang="en-US" b="1" dirty="0"/>
              <a:t>: </a:t>
            </a:r>
          </a:p>
          <a:p>
            <a:pPr lvl="1">
              <a:buFont typeface="Wingdings" panose="05000000000000000000" pitchFamily="2" charset="2"/>
              <a:buChar char="q"/>
            </a:pPr>
            <a:r>
              <a:rPr lang="en-US" dirty="0"/>
              <a:t>Evidence that is “pertinent to providing whether facts material to       allegations are more or less likely to be true</a:t>
            </a:r>
          </a:p>
          <a:p>
            <a:pPr lvl="1">
              <a:buFont typeface="Wingdings" panose="05000000000000000000" pitchFamily="2" charset="2"/>
              <a:buChar char="q"/>
            </a:pPr>
            <a:r>
              <a:rPr lang="en-US" dirty="0"/>
              <a:t>CAN INCLUDE:  party statements, witness statements, other evidence;  </a:t>
            </a:r>
          </a:p>
          <a:p>
            <a:pPr lvl="1">
              <a:buFont typeface="Wingdings" panose="05000000000000000000" pitchFamily="2" charset="2"/>
              <a:buChar char="q"/>
            </a:pPr>
            <a:r>
              <a:rPr lang="en-US" dirty="0"/>
              <a:t>CANNOT INCLUDE:  privileged info  </a:t>
            </a:r>
          </a:p>
          <a:p>
            <a:pPr lvl="1">
              <a:buFont typeface="Wingdings" panose="05000000000000000000" pitchFamily="2" charset="2"/>
              <a:buChar char="q"/>
            </a:pPr>
            <a:r>
              <a:rPr lang="en-US" dirty="0"/>
              <a:t>Objective evidence/corroborating evidence is only limited by requirement to complete investigation in reasonably prompt time frame</a:t>
            </a:r>
          </a:p>
          <a:p>
            <a:pPr marL="0" indent="0">
              <a:buNone/>
            </a:pPr>
            <a:r>
              <a:rPr lang="en-US" sz="1600"/>
              <a:t>  </a:t>
            </a:r>
            <a:endParaRPr lang="en-US" sz="1600" dirty="0"/>
          </a:p>
          <a:p>
            <a:pPr marL="0" indent="0">
              <a:buNone/>
            </a:pPr>
            <a:r>
              <a:rPr lang="en-US" sz="1600" dirty="0"/>
              <a:t>		</a:t>
            </a:r>
            <a:endParaRPr lang="en-US" dirty="0"/>
          </a:p>
        </p:txBody>
      </p:sp>
    </p:spTree>
    <p:extLst>
      <p:ext uri="{BB962C8B-B14F-4D97-AF65-F5344CB8AC3E}">
        <p14:creationId xmlns:p14="http://schemas.microsoft.com/office/powerpoint/2010/main" val="39593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39AEF-02C2-4A5D-9DA5-96201F5106F2}"/>
              </a:ext>
            </a:extLst>
          </p:cNvPr>
          <p:cNvSpPr>
            <a:spLocks noGrp="1"/>
          </p:cNvSpPr>
          <p:nvPr>
            <p:ph type="title"/>
          </p:nvPr>
        </p:nvSpPr>
        <p:spPr/>
        <p:txBody>
          <a:bodyPr/>
          <a:lstStyle/>
          <a:p>
            <a:pPr algn="ctr"/>
            <a:r>
              <a:rPr lang="en-US" b="1" dirty="0"/>
              <a:t>Investigation – Best Practices </a:t>
            </a:r>
          </a:p>
        </p:txBody>
      </p:sp>
      <p:sp>
        <p:nvSpPr>
          <p:cNvPr id="3" name="Content Placeholder 2">
            <a:extLst>
              <a:ext uri="{FF2B5EF4-FFF2-40B4-BE49-F238E27FC236}">
                <a16:creationId xmlns:a16="http://schemas.microsoft.com/office/drawing/2014/main" id="{FBADA1BD-7D4C-4768-B48A-9DE98B2EC917}"/>
              </a:ext>
            </a:extLst>
          </p:cNvPr>
          <p:cNvSpPr>
            <a:spLocks noGrp="1"/>
          </p:cNvSpPr>
          <p:nvPr>
            <p:ph idx="1"/>
          </p:nvPr>
        </p:nvSpPr>
        <p:spPr>
          <a:xfrm>
            <a:off x="436228" y="1376414"/>
            <a:ext cx="9613625" cy="4871986"/>
          </a:xfrm>
        </p:spPr>
        <p:txBody>
          <a:bodyPr>
            <a:normAutofit fontScale="85000" lnSpcReduction="10000"/>
          </a:bodyPr>
          <a:lstStyle/>
          <a:p>
            <a:pPr>
              <a:buFont typeface="Wingdings" panose="05000000000000000000" pitchFamily="2" charset="2"/>
              <a:buChar char="Ø"/>
            </a:pPr>
            <a:r>
              <a:rPr lang="en-US" dirty="0"/>
              <a:t>Be prompt, thorough and impartial </a:t>
            </a:r>
          </a:p>
          <a:p>
            <a:pPr>
              <a:buFont typeface="Wingdings" panose="05000000000000000000" pitchFamily="2" charset="2"/>
              <a:buChar char="Ø"/>
            </a:pPr>
            <a:r>
              <a:rPr lang="en-US" dirty="0"/>
              <a:t>Start with the Complainant and clarify allegations </a:t>
            </a:r>
          </a:p>
          <a:p>
            <a:pPr>
              <a:buFont typeface="Wingdings" panose="05000000000000000000" pitchFamily="2" charset="2"/>
              <a:buChar char="Ø"/>
            </a:pPr>
            <a:r>
              <a:rPr lang="en-US" dirty="0"/>
              <a:t>Request and secure any video evidence </a:t>
            </a:r>
          </a:p>
          <a:p>
            <a:pPr>
              <a:buFont typeface="Wingdings" panose="05000000000000000000" pitchFamily="2" charset="2"/>
              <a:buChar char="Ø"/>
            </a:pPr>
            <a:r>
              <a:rPr lang="en-US" dirty="0"/>
              <a:t>Request copy of personnel or student file of Complainant and Respondent </a:t>
            </a:r>
          </a:p>
          <a:p>
            <a:pPr>
              <a:buFont typeface="Wingdings" panose="05000000000000000000" pitchFamily="2" charset="2"/>
              <a:buChar char="Ø"/>
            </a:pPr>
            <a:r>
              <a:rPr lang="en-US" dirty="0"/>
              <a:t>Interview complainant and all witnesses – “who, what, where, when, and why”</a:t>
            </a:r>
          </a:p>
          <a:p>
            <a:pPr>
              <a:buFont typeface="Wingdings" panose="05000000000000000000" pitchFamily="2" charset="2"/>
              <a:buChar char="Ø"/>
            </a:pPr>
            <a:r>
              <a:rPr lang="en-US" dirty="0"/>
              <a:t>Interview Respondent – “who, what, where, when, and why”</a:t>
            </a:r>
          </a:p>
          <a:p>
            <a:pPr>
              <a:buFont typeface="Wingdings" panose="05000000000000000000" pitchFamily="2" charset="2"/>
              <a:buChar char="Ø"/>
            </a:pPr>
            <a:r>
              <a:rPr lang="en-US" dirty="0"/>
              <a:t>Respondent’s rights–  Cadet rights, Weingarten rights and Garrity Rights explicitly stated(or get a written waiver if waiving union representation) </a:t>
            </a:r>
          </a:p>
          <a:p>
            <a:pPr>
              <a:buFont typeface="Wingdings" panose="05000000000000000000" pitchFamily="2" charset="2"/>
              <a:buChar char="Ø"/>
            </a:pPr>
            <a:r>
              <a:rPr lang="en-US" dirty="0"/>
              <a:t>Do </a:t>
            </a:r>
            <a:r>
              <a:rPr lang="en-US" b="1" dirty="0"/>
              <a:t>NOT</a:t>
            </a:r>
            <a:r>
              <a:rPr lang="en-US" dirty="0"/>
              <a:t> restrict right of parties to ask questions of others; to present own witnesses </a:t>
            </a:r>
          </a:p>
          <a:p>
            <a:pPr>
              <a:buFont typeface="Wingdings" panose="05000000000000000000" pitchFamily="2" charset="2"/>
              <a:buChar char="Ø"/>
            </a:pPr>
            <a:r>
              <a:rPr lang="en-US" dirty="0"/>
              <a:t>Parties have right to present their own evidence </a:t>
            </a:r>
          </a:p>
          <a:p>
            <a:pPr>
              <a:buFont typeface="Wingdings" panose="05000000000000000000" pitchFamily="2" charset="2"/>
              <a:buChar char="Ø"/>
            </a:pPr>
            <a:r>
              <a:rPr lang="en-US" dirty="0"/>
              <a:t>Parties have the right to discuss the allegations with others</a:t>
            </a:r>
          </a:p>
          <a:p>
            <a:pPr>
              <a:buFont typeface="Wingdings" panose="05000000000000000000" pitchFamily="2" charset="2"/>
              <a:buChar char="Ø"/>
            </a:pPr>
            <a:r>
              <a:rPr lang="en-US" dirty="0"/>
              <a:t>Questions regarding Complainant’s sexual predisposition or prior sexual behavior are not relevant unless offered to prove alternate offender or to prove consent </a:t>
            </a:r>
          </a:p>
          <a:p>
            <a:pPr marL="0" indent="0">
              <a:buNone/>
            </a:pPr>
            <a:endParaRPr lang="en-US" dirty="0"/>
          </a:p>
        </p:txBody>
      </p:sp>
    </p:spTree>
    <p:extLst>
      <p:ext uri="{BB962C8B-B14F-4D97-AF65-F5344CB8AC3E}">
        <p14:creationId xmlns:p14="http://schemas.microsoft.com/office/powerpoint/2010/main" val="5369453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BEAFB-2E8A-4F5E-9B2C-37F3AABD8638}"/>
              </a:ext>
            </a:extLst>
          </p:cNvPr>
          <p:cNvSpPr>
            <a:spLocks noGrp="1"/>
          </p:cNvSpPr>
          <p:nvPr>
            <p:ph type="title"/>
          </p:nvPr>
        </p:nvSpPr>
        <p:spPr/>
        <p:txBody>
          <a:bodyPr/>
          <a:lstStyle/>
          <a:p>
            <a:pPr algn="ctr"/>
            <a:r>
              <a:rPr lang="en-US" b="1" dirty="0">
                <a:solidFill>
                  <a:schemeClr val="tx1"/>
                </a:solidFill>
              </a:rPr>
              <a:t>Next Step: Finalizing Investigation </a:t>
            </a:r>
          </a:p>
        </p:txBody>
      </p:sp>
      <p:sp>
        <p:nvSpPr>
          <p:cNvPr id="3" name="Content Placeholder 2">
            <a:extLst>
              <a:ext uri="{FF2B5EF4-FFF2-40B4-BE49-F238E27FC236}">
                <a16:creationId xmlns:a16="http://schemas.microsoft.com/office/drawing/2014/main" id="{262A065F-7448-4147-8B18-79F6958EA43C}"/>
              </a:ext>
            </a:extLst>
          </p:cNvPr>
          <p:cNvSpPr>
            <a:spLocks noGrp="1"/>
          </p:cNvSpPr>
          <p:nvPr>
            <p:ph idx="1"/>
          </p:nvPr>
        </p:nvSpPr>
        <p:spPr>
          <a:xfrm>
            <a:off x="226504" y="1272209"/>
            <a:ext cx="9823350" cy="5438983"/>
          </a:xfrm>
        </p:spPr>
        <p:txBody>
          <a:bodyPr>
            <a:normAutofit fontScale="62500" lnSpcReduction="20000"/>
          </a:bodyPr>
          <a:lstStyle/>
          <a:p>
            <a:pPr>
              <a:buFont typeface="Wingdings" panose="05000000000000000000" pitchFamily="2" charset="2"/>
              <a:buChar char="Ø"/>
            </a:pPr>
            <a:r>
              <a:rPr lang="en-US" b="1" u="sng" dirty="0"/>
              <a:t>Notice #3</a:t>
            </a:r>
            <a:r>
              <a:rPr lang="en-US" b="1" dirty="0"/>
              <a:t> </a:t>
            </a:r>
            <a:r>
              <a:rPr lang="en-US" dirty="0"/>
              <a:t>out to parties by investigator </a:t>
            </a:r>
          </a:p>
          <a:p>
            <a:pPr lvl="1">
              <a:buFont typeface="Wingdings" panose="05000000000000000000" pitchFamily="2" charset="2"/>
              <a:buChar char="q"/>
            </a:pPr>
            <a:r>
              <a:rPr lang="en-US" dirty="0"/>
              <a:t>Advise them that investigation is near complete  </a:t>
            </a:r>
          </a:p>
          <a:p>
            <a:pPr lvl="1">
              <a:buFont typeface="Wingdings" panose="05000000000000000000" pitchFamily="2" charset="2"/>
              <a:buChar char="q"/>
            </a:pPr>
            <a:r>
              <a:rPr lang="en-US" dirty="0"/>
              <a:t>Provide parties with opportunity to review and </a:t>
            </a:r>
            <a:r>
              <a:rPr lang="en-US" u="sng" dirty="0"/>
              <a:t>respond</a:t>
            </a:r>
            <a:r>
              <a:rPr lang="en-US" dirty="0"/>
              <a:t> to all relevant evidence within next ten (10) days before investigation is complete</a:t>
            </a:r>
          </a:p>
          <a:p>
            <a:pPr lvl="1">
              <a:buFont typeface="Wingdings" panose="05000000000000000000" pitchFamily="2" charset="2"/>
              <a:buChar char="q"/>
            </a:pPr>
            <a:r>
              <a:rPr lang="en-US" dirty="0"/>
              <a:t>Title IX Coordinator acts provides evidence and collects responses </a:t>
            </a:r>
          </a:p>
          <a:p>
            <a:pPr lvl="1">
              <a:buFont typeface="Wingdings" panose="05000000000000000000" pitchFamily="2" charset="2"/>
              <a:buChar char="q"/>
            </a:pPr>
            <a:r>
              <a:rPr lang="en-US" dirty="0"/>
              <a:t>Response is in writing </a:t>
            </a:r>
          </a:p>
          <a:p>
            <a:pPr>
              <a:buFont typeface="Wingdings" panose="05000000000000000000" pitchFamily="2" charset="2"/>
              <a:buChar char="Ø"/>
            </a:pPr>
            <a:r>
              <a:rPr lang="en-US" dirty="0"/>
              <a:t>Prepare Investigatory Report (</a:t>
            </a:r>
            <a:r>
              <a:rPr lang="en-US" b="1" u="sng" dirty="0"/>
              <a:t>Document #4</a:t>
            </a:r>
            <a:r>
              <a:rPr lang="en-US" dirty="0"/>
              <a:t>)  </a:t>
            </a:r>
          </a:p>
          <a:p>
            <a:pPr lvl="1">
              <a:buFont typeface="Wingdings" panose="05000000000000000000" pitchFamily="2" charset="2"/>
              <a:buChar char="q"/>
            </a:pPr>
            <a:r>
              <a:rPr lang="en-US" dirty="0"/>
              <a:t>Investigatory Report should: </a:t>
            </a:r>
          </a:p>
          <a:p>
            <a:pPr lvl="2">
              <a:buFont typeface="Wingdings" panose="05000000000000000000" pitchFamily="2" charset="2"/>
              <a:buChar char="q"/>
            </a:pPr>
            <a:r>
              <a:rPr lang="en-US" dirty="0"/>
              <a:t> Include background information (referral and credential of investigator) </a:t>
            </a:r>
          </a:p>
          <a:p>
            <a:pPr lvl="2">
              <a:buFont typeface="Wingdings" panose="05000000000000000000" pitchFamily="2" charset="2"/>
              <a:buChar char="q"/>
            </a:pPr>
            <a:r>
              <a:rPr lang="en-US" dirty="0"/>
              <a:t> Investigative summary with: </a:t>
            </a:r>
          </a:p>
          <a:p>
            <a:pPr lvl="3">
              <a:buFont typeface="Wingdings" panose="05000000000000000000" pitchFamily="2" charset="2"/>
              <a:buChar char="q"/>
            </a:pPr>
            <a:r>
              <a:rPr lang="en-US" dirty="0"/>
              <a:t>Initial complaint/statement of allegations </a:t>
            </a:r>
          </a:p>
          <a:p>
            <a:pPr lvl="3">
              <a:buFont typeface="Wingdings" panose="05000000000000000000" pitchFamily="2" charset="2"/>
              <a:buChar char="q"/>
            </a:pPr>
            <a:r>
              <a:rPr lang="en-US" dirty="0"/>
              <a:t>Appliable BOE policies </a:t>
            </a:r>
          </a:p>
          <a:p>
            <a:pPr lvl="3">
              <a:buFont typeface="Wingdings" panose="05000000000000000000" pitchFamily="2" charset="2"/>
              <a:buChar char="q"/>
            </a:pPr>
            <a:r>
              <a:rPr lang="en-US" dirty="0"/>
              <a:t>Interviews and statements collected </a:t>
            </a:r>
          </a:p>
          <a:p>
            <a:pPr lvl="3">
              <a:buFont typeface="Wingdings" panose="05000000000000000000" pitchFamily="2" charset="2"/>
              <a:buChar char="q"/>
            </a:pPr>
            <a:r>
              <a:rPr lang="en-US" dirty="0"/>
              <a:t>Documentary evidence and records </a:t>
            </a:r>
          </a:p>
          <a:p>
            <a:pPr lvl="3">
              <a:buFont typeface="Wingdings" panose="05000000000000000000" pitchFamily="2" charset="2"/>
              <a:buChar char="q"/>
            </a:pPr>
            <a:r>
              <a:rPr lang="en-US" dirty="0"/>
              <a:t>Findings  </a:t>
            </a:r>
          </a:p>
          <a:p>
            <a:pPr lvl="2">
              <a:buFont typeface="Wingdings" panose="05000000000000000000" pitchFamily="2" charset="2"/>
              <a:buChar char="q"/>
            </a:pPr>
            <a:r>
              <a:rPr lang="en-US" dirty="0"/>
              <a:t>Send out investigatory report with statement that the parties have “</a:t>
            </a:r>
            <a:r>
              <a:rPr lang="en-US" i="1" dirty="0"/>
              <a:t>ten (10) days to respond to the contents of this report before the same is sent to the District’s Decision Maker for his/her final determination</a:t>
            </a:r>
            <a:r>
              <a:rPr lang="en-US" dirty="0"/>
              <a:t>.”  </a:t>
            </a:r>
          </a:p>
          <a:p>
            <a:pPr lvl="1">
              <a:buFont typeface="Wingdings" panose="05000000000000000000" pitchFamily="2" charset="2"/>
              <a:buChar char="q"/>
            </a:pPr>
            <a:r>
              <a:rPr lang="en-US" dirty="0"/>
              <a:t>Send out report simultaneously to Complainant and Respondent </a:t>
            </a:r>
          </a:p>
          <a:p>
            <a:pPr lvl="1">
              <a:buFont typeface="Wingdings" panose="05000000000000000000" pitchFamily="2" charset="2"/>
              <a:buChar char="q"/>
            </a:pPr>
            <a:r>
              <a:rPr lang="en-US" dirty="0"/>
              <a:t>Opportunity of each party to submit written questions of others after investigative report submitted, but before determination of responsibility (can be provided within same 10-day response window)</a:t>
            </a:r>
          </a:p>
          <a:p>
            <a:pPr marL="0" indent="0">
              <a:buNone/>
            </a:pPr>
            <a:endParaRPr lang="en-US" sz="1400" dirty="0"/>
          </a:p>
          <a:p>
            <a:pPr>
              <a:buFont typeface="Wingdings" panose="05000000000000000000" pitchFamily="2" charset="2"/>
              <a:buChar char="Ø"/>
            </a:pPr>
            <a:r>
              <a:rPr lang="en-US" dirty="0"/>
              <a:t>District has the option to implement Due Process hearing per policy (not mandated) </a:t>
            </a:r>
          </a:p>
          <a:p>
            <a:endParaRPr lang="en-US" dirty="0"/>
          </a:p>
          <a:p>
            <a:endParaRPr lang="en-US" dirty="0"/>
          </a:p>
          <a:p>
            <a:pPr marL="457200" lvl="1" indent="0">
              <a:buNone/>
            </a:pPr>
            <a:endParaRPr lang="en-US" dirty="0"/>
          </a:p>
        </p:txBody>
      </p:sp>
    </p:spTree>
    <p:extLst>
      <p:ext uri="{BB962C8B-B14F-4D97-AF65-F5344CB8AC3E}">
        <p14:creationId xmlns:p14="http://schemas.microsoft.com/office/powerpoint/2010/main" val="1774022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A334D-E9AD-4E2B-A392-2E90B359FFC9}"/>
              </a:ext>
            </a:extLst>
          </p:cNvPr>
          <p:cNvSpPr>
            <a:spLocks noGrp="1"/>
          </p:cNvSpPr>
          <p:nvPr>
            <p:ph type="title"/>
          </p:nvPr>
        </p:nvSpPr>
        <p:spPr>
          <a:xfrm>
            <a:off x="646111" y="189560"/>
            <a:ext cx="9404723" cy="1176057"/>
          </a:xfrm>
        </p:spPr>
        <p:txBody>
          <a:bodyPr/>
          <a:lstStyle/>
          <a:p>
            <a:pPr algn="ctr"/>
            <a:r>
              <a:rPr lang="en-US" sz="4400" b="1" dirty="0">
                <a:cs typeface="Times New Roman" panose="02020603050405020304" pitchFamily="18" charset="0"/>
              </a:rPr>
              <a:t>Introduction to Title IX</a:t>
            </a:r>
            <a:endParaRPr lang="en-US" dirty="0"/>
          </a:p>
        </p:txBody>
      </p:sp>
      <p:sp>
        <p:nvSpPr>
          <p:cNvPr id="3" name="Content Placeholder 2">
            <a:extLst>
              <a:ext uri="{FF2B5EF4-FFF2-40B4-BE49-F238E27FC236}">
                <a16:creationId xmlns:a16="http://schemas.microsoft.com/office/drawing/2014/main" id="{2936BA9F-A0F6-476D-A1ED-A923B89CCAC9}"/>
              </a:ext>
            </a:extLst>
          </p:cNvPr>
          <p:cNvSpPr>
            <a:spLocks noGrp="1"/>
          </p:cNvSpPr>
          <p:nvPr>
            <p:ph idx="1"/>
          </p:nvPr>
        </p:nvSpPr>
        <p:spPr>
          <a:xfrm>
            <a:off x="645130" y="1043401"/>
            <a:ext cx="10900759" cy="4907279"/>
          </a:xfrm>
        </p:spPr>
        <p:txBody>
          <a:bodyPr>
            <a:noAutofit/>
          </a:bodyPr>
          <a:lstStyle/>
          <a:p>
            <a:pPr marL="0" indent="0" algn="just">
              <a:lnSpc>
                <a:spcPct val="120000"/>
              </a:lnSpc>
              <a:spcBef>
                <a:spcPts val="0"/>
              </a:spcBef>
              <a:spcAft>
                <a:spcPts val="600"/>
              </a:spcAft>
              <a:buNone/>
            </a:pPr>
            <a:endParaRPr lang="en-US" sz="1100" dirty="0">
              <a:cs typeface="Times New Roman" panose="02020603050405020304" pitchFamily="18" charset="0"/>
            </a:endParaRPr>
          </a:p>
          <a:p>
            <a:pPr algn="just">
              <a:lnSpc>
                <a:spcPct val="120000"/>
              </a:lnSpc>
              <a:spcBef>
                <a:spcPts val="0"/>
              </a:spcBef>
              <a:spcAft>
                <a:spcPts val="600"/>
              </a:spcAft>
              <a:buFont typeface="Wingdings" panose="05000000000000000000" pitchFamily="2" charset="2"/>
              <a:buChar char="Ø"/>
            </a:pPr>
            <a:r>
              <a:rPr lang="en-US" sz="1500" b="1" dirty="0">
                <a:cs typeface="Times New Roman" panose="02020603050405020304" pitchFamily="18" charset="0"/>
              </a:rPr>
              <a:t>Title IX of the Education Amendments of 1972 </a:t>
            </a:r>
            <a:r>
              <a:rPr lang="en-US" sz="1500" dirty="0">
                <a:cs typeface="Times New Roman" panose="02020603050405020304" pitchFamily="18" charset="0"/>
              </a:rPr>
              <a:t>provides, in part, that: </a:t>
            </a:r>
            <a:r>
              <a:rPr lang="en-US" sz="1000" i="1" dirty="0">
                <a:cs typeface="Times New Roman" panose="02020603050405020304" pitchFamily="18" charset="0"/>
              </a:rPr>
              <a:t>“no person in the United States shall, on the basis of sex, be excluded from participation in, be denied the benefits of, or be subjected to discrimination under any education program or activity receiving Federal financial assistance. . . .” 20 U.S.C. § 1681(a)</a:t>
            </a:r>
          </a:p>
          <a:p>
            <a:pPr algn="just">
              <a:lnSpc>
                <a:spcPct val="120000"/>
              </a:lnSpc>
              <a:spcBef>
                <a:spcPts val="0"/>
              </a:spcBef>
              <a:spcAft>
                <a:spcPts val="600"/>
              </a:spcAft>
              <a:buFont typeface="Wingdings" panose="05000000000000000000" pitchFamily="2" charset="2"/>
              <a:buChar char="Ø"/>
            </a:pPr>
            <a:r>
              <a:rPr lang="en-US" sz="1500" b="1" dirty="0">
                <a:cs typeface="Times New Roman" panose="02020603050405020304" pitchFamily="18" charset="0"/>
              </a:rPr>
              <a:t>What it prohibits:  </a:t>
            </a:r>
            <a:r>
              <a:rPr lang="en-US" sz="1500" dirty="0">
                <a:cs typeface="Times New Roman" panose="02020603050405020304" pitchFamily="18" charset="0"/>
              </a:rPr>
              <a:t>Discrimination based on sex in ALL educational programs and activities that are federally funded at all levels</a:t>
            </a:r>
          </a:p>
          <a:p>
            <a:pPr algn="just">
              <a:lnSpc>
                <a:spcPct val="120000"/>
              </a:lnSpc>
              <a:spcBef>
                <a:spcPts val="0"/>
              </a:spcBef>
              <a:spcAft>
                <a:spcPts val="600"/>
              </a:spcAft>
              <a:buFont typeface="Wingdings" panose="05000000000000000000" pitchFamily="2" charset="2"/>
              <a:buChar char="Ø"/>
            </a:pPr>
            <a:r>
              <a:rPr lang="en-US" sz="1500" b="1" dirty="0">
                <a:cs typeface="Times New Roman" panose="02020603050405020304" pitchFamily="18" charset="0"/>
              </a:rPr>
              <a:t>What it does:  </a:t>
            </a:r>
            <a:r>
              <a:rPr lang="en-US" sz="1500" dirty="0">
                <a:cs typeface="Times New Roman" panose="02020603050405020304" pitchFamily="18" charset="0"/>
              </a:rPr>
              <a:t>Protects both students and staff from being “effectively denied access” to educational program or activities because of harassment or discrimination </a:t>
            </a:r>
          </a:p>
          <a:p>
            <a:pPr algn="just">
              <a:lnSpc>
                <a:spcPct val="120000"/>
              </a:lnSpc>
              <a:spcBef>
                <a:spcPts val="0"/>
              </a:spcBef>
              <a:spcAft>
                <a:spcPts val="600"/>
              </a:spcAft>
              <a:buFont typeface="Wingdings" panose="05000000000000000000" pitchFamily="2" charset="2"/>
              <a:buChar char="Ø"/>
            </a:pPr>
            <a:r>
              <a:rPr lang="en-US" sz="1500" b="1" dirty="0">
                <a:cs typeface="Times New Roman" panose="02020603050405020304" pitchFamily="18" charset="0"/>
              </a:rPr>
              <a:t>Application of Title IX (it is more than sports): </a:t>
            </a:r>
          </a:p>
          <a:p>
            <a:pPr lvl="1" algn="just">
              <a:lnSpc>
                <a:spcPct val="120000"/>
              </a:lnSpc>
              <a:spcBef>
                <a:spcPts val="0"/>
              </a:spcBef>
              <a:spcAft>
                <a:spcPts val="600"/>
              </a:spcAft>
              <a:buFont typeface="Wingdings" panose="05000000000000000000" pitchFamily="2" charset="2"/>
              <a:buChar char="q"/>
            </a:pPr>
            <a:r>
              <a:rPr lang="en-US" sz="1500" dirty="0">
                <a:cs typeface="Times New Roman" panose="02020603050405020304" pitchFamily="18" charset="0"/>
              </a:rPr>
              <a:t>Recruitment </a:t>
            </a:r>
          </a:p>
          <a:p>
            <a:pPr lvl="1" algn="just">
              <a:lnSpc>
                <a:spcPct val="120000"/>
              </a:lnSpc>
              <a:spcBef>
                <a:spcPts val="0"/>
              </a:spcBef>
              <a:spcAft>
                <a:spcPts val="600"/>
              </a:spcAft>
              <a:buFont typeface="Wingdings" panose="05000000000000000000" pitchFamily="2" charset="2"/>
              <a:buChar char="q"/>
            </a:pPr>
            <a:r>
              <a:rPr lang="en-US" sz="1500" dirty="0">
                <a:cs typeface="Times New Roman" panose="02020603050405020304" pitchFamily="18" charset="0"/>
              </a:rPr>
              <a:t>Admissions </a:t>
            </a:r>
          </a:p>
          <a:p>
            <a:pPr lvl="1" algn="just">
              <a:lnSpc>
                <a:spcPct val="120000"/>
              </a:lnSpc>
              <a:spcBef>
                <a:spcPts val="0"/>
              </a:spcBef>
              <a:spcAft>
                <a:spcPts val="600"/>
              </a:spcAft>
              <a:buFont typeface="Wingdings" panose="05000000000000000000" pitchFamily="2" charset="2"/>
              <a:buChar char="q"/>
            </a:pPr>
            <a:r>
              <a:rPr lang="en-US" sz="1500" dirty="0">
                <a:cs typeface="Times New Roman" panose="02020603050405020304" pitchFamily="18" charset="0"/>
              </a:rPr>
              <a:t>Counseling </a:t>
            </a:r>
          </a:p>
          <a:p>
            <a:pPr lvl="1" algn="just">
              <a:lnSpc>
                <a:spcPct val="120000"/>
              </a:lnSpc>
              <a:spcBef>
                <a:spcPts val="0"/>
              </a:spcBef>
              <a:spcAft>
                <a:spcPts val="600"/>
              </a:spcAft>
              <a:buFont typeface="Wingdings" panose="05000000000000000000" pitchFamily="2" charset="2"/>
              <a:buChar char="q"/>
            </a:pPr>
            <a:r>
              <a:rPr lang="en-US" sz="1500" dirty="0">
                <a:cs typeface="Times New Roman" panose="02020603050405020304" pitchFamily="18" charset="0"/>
              </a:rPr>
              <a:t>Athletics </a:t>
            </a:r>
          </a:p>
          <a:p>
            <a:pPr lvl="1" algn="just">
              <a:lnSpc>
                <a:spcPct val="120000"/>
              </a:lnSpc>
              <a:spcBef>
                <a:spcPts val="0"/>
              </a:spcBef>
              <a:spcAft>
                <a:spcPts val="600"/>
              </a:spcAft>
              <a:buFont typeface="Wingdings" panose="05000000000000000000" pitchFamily="2" charset="2"/>
              <a:buChar char="q"/>
            </a:pPr>
            <a:r>
              <a:rPr lang="en-US" sz="1500" dirty="0">
                <a:cs typeface="Times New Roman" panose="02020603050405020304" pitchFamily="18" charset="0"/>
              </a:rPr>
              <a:t>Benefits, Opportunities </a:t>
            </a:r>
          </a:p>
          <a:p>
            <a:pPr lvl="1" algn="just">
              <a:lnSpc>
                <a:spcPct val="120000"/>
              </a:lnSpc>
              <a:spcBef>
                <a:spcPts val="0"/>
              </a:spcBef>
              <a:spcAft>
                <a:spcPts val="600"/>
              </a:spcAft>
              <a:buFont typeface="Wingdings" panose="05000000000000000000" pitchFamily="2" charset="2"/>
              <a:buChar char="q"/>
            </a:pPr>
            <a:r>
              <a:rPr lang="en-US" sz="1500" dirty="0">
                <a:cs typeface="Times New Roman" panose="02020603050405020304" pitchFamily="18" charset="0"/>
              </a:rPr>
              <a:t>Discipline and employment </a:t>
            </a:r>
          </a:p>
          <a:p>
            <a:pPr lvl="1" algn="just">
              <a:lnSpc>
                <a:spcPct val="120000"/>
              </a:lnSpc>
              <a:spcBef>
                <a:spcPts val="0"/>
              </a:spcBef>
              <a:spcAft>
                <a:spcPts val="600"/>
              </a:spcAft>
              <a:buFont typeface="Wingdings" panose="05000000000000000000" pitchFamily="2" charset="2"/>
              <a:buChar char="q"/>
            </a:pPr>
            <a:r>
              <a:rPr lang="en-US" sz="1500" dirty="0">
                <a:cs typeface="Times New Roman" panose="02020603050405020304" pitchFamily="18" charset="0"/>
              </a:rPr>
              <a:t>Sexual Harassment – prohibits sexual harassment at school by peers, employees, third parties </a:t>
            </a:r>
          </a:p>
          <a:p>
            <a:pPr marL="914400" lvl="2" indent="0" algn="just">
              <a:lnSpc>
                <a:spcPct val="120000"/>
              </a:lnSpc>
              <a:spcAft>
                <a:spcPts val="600"/>
              </a:spcAft>
              <a:buNone/>
            </a:pPr>
            <a:endParaRPr lang="en-US" sz="1100" dirty="0">
              <a:cs typeface="Times New Roman" panose="02020603050405020304" pitchFamily="18" charset="0"/>
            </a:endParaRPr>
          </a:p>
        </p:txBody>
      </p:sp>
    </p:spTree>
    <p:extLst>
      <p:ext uri="{BB962C8B-B14F-4D97-AF65-F5344CB8AC3E}">
        <p14:creationId xmlns:p14="http://schemas.microsoft.com/office/powerpoint/2010/main" val="1415844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258F9-01D4-43ED-80CA-86E96BFF8578}"/>
              </a:ext>
            </a:extLst>
          </p:cNvPr>
          <p:cNvSpPr>
            <a:spLocks noGrp="1"/>
          </p:cNvSpPr>
          <p:nvPr>
            <p:ph type="title"/>
          </p:nvPr>
        </p:nvSpPr>
        <p:spPr>
          <a:xfrm>
            <a:off x="209724" y="452718"/>
            <a:ext cx="10878963" cy="1400530"/>
          </a:xfrm>
        </p:spPr>
        <p:txBody>
          <a:bodyPr/>
          <a:lstStyle/>
          <a:p>
            <a:pPr algn="ctr"/>
            <a:r>
              <a:rPr lang="en-US" sz="3600" b="1" dirty="0"/>
              <a:t>Next Step: Determination by Decision Maker </a:t>
            </a:r>
          </a:p>
        </p:txBody>
      </p:sp>
      <p:sp>
        <p:nvSpPr>
          <p:cNvPr id="3" name="Content Placeholder 2">
            <a:extLst>
              <a:ext uri="{FF2B5EF4-FFF2-40B4-BE49-F238E27FC236}">
                <a16:creationId xmlns:a16="http://schemas.microsoft.com/office/drawing/2014/main" id="{E664B398-73E5-40E0-8486-E616C5AA849B}"/>
              </a:ext>
            </a:extLst>
          </p:cNvPr>
          <p:cNvSpPr>
            <a:spLocks noGrp="1"/>
          </p:cNvSpPr>
          <p:nvPr>
            <p:ph idx="1"/>
          </p:nvPr>
        </p:nvSpPr>
        <p:spPr>
          <a:xfrm>
            <a:off x="318782" y="1378226"/>
            <a:ext cx="9731071" cy="5140020"/>
          </a:xfrm>
        </p:spPr>
        <p:txBody>
          <a:bodyPr>
            <a:normAutofit fontScale="85000" lnSpcReduction="10000"/>
          </a:bodyPr>
          <a:lstStyle/>
          <a:p>
            <a:pPr>
              <a:buFont typeface="Wingdings" panose="05000000000000000000" pitchFamily="2" charset="2"/>
              <a:buChar char="Ø"/>
            </a:pPr>
            <a:r>
              <a:rPr lang="en-US" dirty="0"/>
              <a:t>Decision Maker must issue written decision and finding of facts (</a:t>
            </a:r>
            <a:r>
              <a:rPr lang="en-US" b="1" u="sng" dirty="0"/>
              <a:t>Document #5</a:t>
            </a:r>
            <a:r>
              <a:rPr lang="en-US" dirty="0"/>
              <a:t>) </a:t>
            </a:r>
          </a:p>
          <a:p>
            <a:pPr>
              <a:buFont typeface="Wingdings" panose="05000000000000000000" pitchFamily="2" charset="2"/>
              <a:buChar char="Ø"/>
            </a:pPr>
            <a:r>
              <a:rPr lang="en-US" dirty="0"/>
              <a:t>Components of Final Decision (“Determination of Responsibility”) </a:t>
            </a:r>
          </a:p>
          <a:p>
            <a:pPr lvl="1">
              <a:buFontTx/>
              <a:buChar char="-"/>
            </a:pPr>
            <a:r>
              <a:rPr lang="en-US" dirty="0"/>
              <a:t>Whether district’s policies have been violated</a:t>
            </a:r>
          </a:p>
          <a:p>
            <a:pPr lvl="1">
              <a:buFontTx/>
              <a:buChar char="-"/>
            </a:pPr>
            <a:r>
              <a:rPr lang="en-US" dirty="0"/>
              <a:t>A description of procedural steps followed</a:t>
            </a:r>
          </a:p>
          <a:p>
            <a:pPr lvl="1">
              <a:buFontTx/>
              <a:buChar char="-"/>
            </a:pPr>
            <a:r>
              <a:rPr lang="en-US" dirty="0"/>
              <a:t>Standard of Evidence applied (clear and convincing or POE) </a:t>
            </a:r>
          </a:p>
          <a:p>
            <a:pPr lvl="1">
              <a:buFontTx/>
              <a:buChar char="-"/>
            </a:pPr>
            <a:r>
              <a:rPr lang="en-US" dirty="0"/>
              <a:t>Finding of Facts</a:t>
            </a:r>
          </a:p>
          <a:p>
            <a:pPr lvl="1">
              <a:buFontTx/>
              <a:buChar char="-"/>
            </a:pPr>
            <a:r>
              <a:rPr lang="en-US" dirty="0"/>
              <a:t>Conclusions </a:t>
            </a:r>
          </a:p>
          <a:p>
            <a:pPr lvl="1">
              <a:buFontTx/>
              <a:buChar char="-"/>
            </a:pPr>
            <a:r>
              <a:rPr lang="en-US" dirty="0"/>
              <a:t>Rationale </a:t>
            </a:r>
          </a:p>
          <a:p>
            <a:pPr lvl="1">
              <a:buFontTx/>
              <a:buChar char="-"/>
            </a:pPr>
            <a:r>
              <a:rPr lang="en-US" dirty="0"/>
              <a:t>Disciplinary Sanctions to Respondent or Remedy(</a:t>
            </a:r>
            <a:r>
              <a:rPr lang="en-US" dirty="0" err="1"/>
              <a:t>ies</a:t>
            </a:r>
            <a:r>
              <a:rPr lang="en-US" dirty="0"/>
              <a:t>) for Complainant (as applicable) </a:t>
            </a:r>
          </a:p>
          <a:p>
            <a:pPr lvl="1">
              <a:buFontTx/>
              <a:buChar char="-"/>
            </a:pPr>
            <a:r>
              <a:rPr lang="en-US" dirty="0"/>
              <a:t>District’s Title IX Procedure and Statement of </a:t>
            </a:r>
            <a:r>
              <a:rPr lang="en-US" b="1" dirty="0"/>
              <a:t>Right to Appeal </a:t>
            </a:r>
          </a:p>
          <a:p>
            <a:pPr lvl="2">
              <a:buFontTx/>
              <a:buChar char="-"/>
            </a:pPr>
            <a:r>
              <a:rPr lang="en-US" i="1" dirty="0"/>
              <a:t>“You have the right to appeal the findings of this determination by following the District’s Title IX appeal process located in the Board of Education Title IX policy available on our District’s website.  You have a right to appeal for the following reasons:  a) a procedural irregularity lead to an improper outcome; b) there is new evidence that was not reasonably available previously; or c) you believe the Title IX Coordinator, investigator, or Decision Maker acting on behalf of the District had a conflict of interest or bias that affected the outcome.”  </a:t>
            </a:r>
          </a:p>
          <a:p>
            <a:pPr lvl="1">
              <a:buFontTx/>
              <a:buChar char="-"/>
            </a:pPr>
            <a:r>
              <a:rPr lang="en-US" dirty="0"/>
              <a:t>Send Decision to both parties simultaneously </a:t>
            </a:r>
          </a:p>
          <a:p>
            <a:pPr marL="457200" lvl="1" indent="0">
              <a:buNone/>
            </a:pPr>
            <a:endParaRPr lang="en-US" dirty="0"/>
          </a:p>
          <a:p>
            <a:pPr lvl="1">
              <a:buFontTx/>
              <a:buChar char="-"/>
            </a:pPr>
            <a:endParaRPr lang="en-US" dirty="0"/>
          </a:p>
        </p:txBody>
      </p:sp>
    </p:spTree>
    <p:extLst>
      <p:ext uri="{BB962C8B-B14F-4D97-AF65-F5344CB8AC3E}">
        <p14:creationId xmlns:p14="http://schemas.microsoft.com/office/powerpoint/2010/main" val="1839559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1ABE9-58EA-4E7A-B99F-5C91B299D8C4}"/>
              </a:ext>
            </a:extLst>
          </p:cNvPr>
          <p:cNvSpPr>
            <a:spLocks noGrp="1"/>
          </p:cNvSpPr>
          <p:nvPr>
            <p:ph type="title"/>
          </p:nvPr>
        </p:nvSpPr>
        <p:spPr/>
        <p:txBody>
          <a:bodyPr/>
          <a:lstStyle/>
          <a:p>
            <a:r>
              <a:rPr lang="en-US" b="1" dirty="0"/>
              <a:t>Appeals &amp; Remedies and Sanctions </a:t>
            </a:r>
          </a:p>
        </p:txBody>
      </p:sp>
      <p:sp>
        <p:nvSpPr>
          <p:cNvPr id="3" name="Content Placeholder 2">
            <a:extLst>
              <a:ext uri="{FF2B5EF4-FFF2-40B4-BE49-F238E27FC236}">
                <a16:creationId xmlns:a16="http://schemas.microsoft.com/office/drawing/2014/main" id="{F141983C-DDA7-4CAA-98D8-22C7A9AF1C3A}"/>
              </a:ext>
            </a:extLst>
          </p:cNvPr>
          <p:cNvSpPr>
            <a:spLocks noGrp="1"/>
          </p:cNvSpPr>
          <p:nvPr>
            <p:ph idx="1"/>
          </p:nvPr>
        </p:nvSpPr>
        <p:spPr>
          <a:xfrm>
            <a:off x="360728" y="1350628"/>
            <a:ext cx="9689126" cy="4897771"/>
          </a:xfrm>
        </p:spPr>
        <p:txBody>
          <a:bodyPr>
            <a:normAutofit fontScale="92500" lnSpcReduction="20000"/>
          </a:bodyPr>
          <a:lstStyle/>
          <a:p>
            <a:pPr>
              <a:buFont typeface="Wingdings" panose="05000000000000000000" pitchFamily="2" charset="2"/>
              <a:buChar char="Ø"/>
            </a:pPr>
            <a:r>
              <a:rPr lang="en-US" dirty="0"/>
              <a:t>Only AFTER Decision Maker makes Determination of Responsibility</a:t>
            </a:r>
          </a:p>
          <a:p>
            <a:pPr lvl="1">
              <a:buFont typeface="Wingdings" panose="05000000000000000000" pitchFamily="2" charset="2"/>
              <a:buChar char="q"/>
            </a:pPr>
            <a:r>
              <a:rPr lang="en-US" dirty="0"/>
              <a:t>Either party can appeal by following appeals procedure with timelines established by the District </a:t>
            </a:r>
          </a:p>
          <a:p>
            <a:pPr lvl="2">
              <a:buFont typeface="Wingdings" panose="05000000000000000000" pitchFamily="2" charset="2"/>
              <a:buChar char="q"/>
            </a:pPr>
            <a:r>
              <a:rPr lang="en-US" dirty="0"/>
              <a:t>Bases to appeal:  </a:t>
            </a:r>
          </a:p>
          <a:p>
            <a:pPr lvl="3">
              <a:buFont typeface="Wingdings" panose="05000000000000000000" pitchFamily="2" charset="2"/>
              <a:buChar char="q"/>
            </a:pPr>
            <a:r>
              <a:rPr lang="en-US" dirty="0"/>
              <a:t>(1) Procedural irregularity </a:t>
            </a:r>
          </a:p>
          <a:p>
            <a:pPr lvl="3">
              <a:buFont typeface="Wingdings" panose="05000000000000000000" pitchFamily="2" charset="2"/>
              <a:buChar char="q"/>
            </a:pPr>
            <a:r>
              <a:rPr lang="en-US" dirty="0"/>
              <a:t>(2) New evidence that was not available when determination made </a:t>
            </a:r>
          </a:p>
          <a:p>
            <a:pPr lvl="3">
              <a:buFont typeface="Wingdings" panose="05000000000000000000" pitchFamily="2" charset="2"/>
              <a:buChar char="q"/>
            </a:pPr>
            <a:r>
              <a:rPr lang="en-US" dirty="0"/>
              <a:t>(3) Title IX Coordinator, investigator, or DM had conflict of interest or bias </a:t>
            </a:r>
          </a:p>
          <a:p>
            <a:pPr lvl="1">
              <a:buFont typeface="Wingdings" panose="05000000000000000000" pitchFamily="2" charset="2"/>
              <a:buChar char="q"/>
            </a:pPr>
            <a:r>
              <a:rPr lang="en-US" dirty="0"/>
              <a:t>If there is an affirmative determination of responsibility, implement remedies and sanctions</a:t>
            </a:r>
          </a:p>
          <a:p>
            <a:pPr lvl="2">
              <a:buFont typeface="Courier New" panose="02070309020205020404" pitchFamily="49" charset="0"/>
              <a:buChar char="o"/>
            </a:pPr>
            <a:r>
              <a:rPr lang="en-US" dirty="0"/>
              <a:t>The Title IX Coordinator is responsible for implementing such remedies and sanctions.</a:t>
            </a:r>
          </a:p>
          <a:p>
            <a:pPr lvl="2">
              <a:buFont typeface="Courier New" panose="02070309020205020404" pitchFamily="49" charset="0"/>
              <a:buChar char="o"/>
            </a:pPr>
            <a:r>
              <a:rPr lang="en-US" dirty="0"/>
              <a:t>Must make all students and staff aware of possible remedies and sanctions (policy) </a:t>
            </a:r>
          </a:p>
          <a:p>
            <a:pPr lvl="2">
              <a:buFont typeface="Courier New" panose="02070309020205020404" pitchFamily="49" charset="0"/>
              <a:buChar char="o"/>
            </a:pPr>
            <a:r>
              <a:rPr lang="en-US" dirty="0"/>
              <a:t>Remedies for the Complainant </a:t>
            </a:r>
          </a:p>
          <a:p>
            <a:pPr lvl="3">
              <a:buFont typeface="Courier New" panose="02070309020205020404" pitchFamily="49" charset="0"/>
              <a:buChar char="o"/>
            </a:pPr>
            <a:r>
              <a:rPr lang="en-US" dirty="0"/>
              <a:t>Can be individualized services like supportive measures </a:t>
            </a:r>
          </a:p>
          <a:p>
            <a:pPr lvl="3">
              <a:buFont typeface="Courier New" panose="02070309020205020404" pitchFamily="49" charset="0"/>
              <a:buChar char="o"/>
            </a:pPr>
            <a:r>
              <a:rPr lang="en-US" dirty="0"/>
              <a:t>Designed to restore and preserve equal access to education program/activity </a:t>
            </a:r>
          </a:p>
          <a:p>
            <a:pPr lvl="2">
              <a:buFont typeface="Courier New" panose="02070309020205020404" pitchFamily="49" charset="0"/>
              <a:buChar char="o"/>
            </a:pPr>
            <a:r>
              <a:rPr lang="en-US" dirty="0"/>
              <a:t>Discipline of Respondent </a:t>
            </a:r>
          </a:p>
          <a:p>
            <a:pPr lvl="2">
              <a:buFont typeface="Courier New" panose="02070309020205020404" pitchFamily="49" charset="0"/>
              <a:buChar char="o"/>
            </a:pPr>
            <a:r>
              <a:rPr lang="en-US" dirty="0"/>
              <a:t>Discretion left to the District </a:t>
            </a:r>
          </a:p>
          <a:p>
            <a:pPr marL="457200" lvl="1" indent="0">
              <a:buNone/>
            </a:pPr>
            <a:endParaRPr lang="en-US" dirty="0"/>
          </a:p>
        </p:txBody>
      </p:sp>
    </p:spTree>
    <p:extLst>
      <p:ext uri="{BB962C8B-B14F-4D97-AF65-F5344CB8AC3E}">
        <p14:creationId xmlns:p14="http://schemas.microsoft.com/office/powerpoint/2010/main" val="1920451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482D9-AE78-48EF-84E4-B22CFE8CAF22}"/>
              </a:ext>
            </a:extLst>
          </p:cNvPr>
          <p:cNvSpPr>
            <a:spLocks noGrp="1"/>
          </p:cNvSpPr>
          <p:nvPr>
            <p:ph type="title"/>
          </p:nvPr>
        </p:nvSpPr>
        <p:spPr/>
        <p:txBody>
          <a:bodyPr/>
          <a:lstStyle/>
          <a:p>
            <a:pPr algn="ctr"/>
            <a:r>
              <a:rPr lang="en-US" b="1" dirty="0"/>
              <a:t>Mandatory or Permissible Dismissals </a:t>
            </a:r>
          </a:p>
        </p:txBody>
      </p:sp>
      <p:sp>
        <p:nvSpPr>
          <p:cNvPr id="3" name="Content Placeholder 2">
            <a:extLst>
              <a:ext uri="{FF2B5EF4-FFF2-40B4-BE49-F238E27FC236}">
                <a16:creationId xmlns:a16="http://schemas.microsoft.com/office/drawing/2014/main" id="{72092F78-5F1D-4FA8-A6BF-C95916EF2C21}"/>
              </a:ext>
            </a:extLst>
          </p:cNvPr>
          <p:cNvSpPr>
            <a:spLocks noGrp="1"/>
          </p:cNvSpPr>
          <p:nvPr>
            <p:ph idx="1"/>
          </p:nvPr>
        </p:nvSpPr>
        <p:spPr>
          <a:xfrm>
            <a:off x="360727" y="1260910"/>
            <a:ext cx="11056689" cy="4987490"/>
          </a:xfrm>
        </p:spPr>
        <p:txBody>
          <a:bodyPr>
            <a:normAutofit fontScale="92500" lnSpcReduction="10000"/>
          </a:bodyPr>
          <a:lstStyle/>
          <a:p>
            <a:r>
              <a:rPr lang="en-US" dirty="0"/>
              <a:t>If formal complaint is filed, there is an obligation to start investigation AND provide Notice #1 (Respondent must be notified, even if complaint may be dismissed as “futile”) </a:t>
            </a:r>
          </a:p>
          <a:p>
            <a:r>
              <a:rPr lang="en-US" dirty="0"/>
              <a:t>Mandatory Dismissals – </a:t>
            </a:r>
            <a:r>
              <a:rPr lang="en-US" b="1" u="sng" dirty="0"/>
              <a:t>Must</a:t>
            </a:r>
            <a:r>
              <a:rPr lang="en-US" dirty="0"/>
              <a:t> dismiss a complaint that: </a:t>
            </a:r>
          </a:p>
          <a:p>
            <a:pPr lvl="1">
              <a:buFont typeface="Wingdings" panose="05000000000000000000" pitchFamily="2" charset="2"/>
              <a:buChar char="q"/>
            </a:pPr>
            <a:r>
              <a:rPr lang="en-US" sz="1600" dirty="0"/>
              <a:t>Does not describe conduct that meets definition of “sexual harassment”</a:t>
            </a:r>
          </a:p>
          <a:p>
            <a:pPr lvl="1">
              <a:buFont typeface="Wingdings" panose="05000000000000000000" pitchFamily="2" charset="2"/>
              <a:buChar char="q"/>
            </a:pPr>
            <a:r>
              <a:rPr lang="en-US" sz="1600" dirty="0"/>
              <a:t>Alleges sexual harassment that does not occur in the U.S.</a:t>
            </a:r>
          </a:p>
          <a:p>
            <a:pPr lvl="1">
              <a:buFont typeface="Wingdings" panose="05000000000000000000" pitchFamily="2" charset="2"/>
              <a:buChar char="q"/>
            </a:pPr>
            <a:r>
              <a:rPr lang="en-US" sz="1600" dirty="0"/>
              <a:t>Alleges sexual harassment that did not occur in educational program/activity </a:t>
            </a:r>
          </a:p>
          <a:p>
            <a:r>
              <a:rPr lang="en-US" dirty="0"/>
              <a:t>Permissive Dismissals – </a:t>
            </a:r>
            <a:r>
              <a:rPr lang="en-US" b="1" u="sng" dirty="0"/>
              <a:t>May</a:t>
            </a:r>
            <a:r>
              <a:rPr lang="en-US" dirty="0"/>
              <a:t> dismiss a complaint that: </a:t>
            </a:r>
          </a:p>
          <a:p>
            <a:pPr lvl="1">
              <a:buFont typeface="Wingdings" panose="05000000000000000000" pitchFamily="2" charset="2"/>
              <a:buChar char="q"/>
            </a:pPr>
            <a:r>
              <a:rPr lang="en-US" sz="1600" dirty="0"/>
              <a:t>Complainant wants to withdraw the formal complaint; </a:t>
            </a:r>
          </a:p>
          <a:p>
            <a:pPr lvl="1">
              <a:buFont typeface="Wingdings" panose="05000000000000000000" pitchFamily="2" charset="2"/>
              <a:buChar char="q"/>
            </a:pPr>
            <a:r>
              <a:rPr lang="en-US" sz="1600" dirty="0"/>
              <a:t>Respondent is not enrolled or employed by the District; or </a:t>
            </a:r>
          </a:p>
          <a:p>
            <a:pPr lvl="1">
              <a:buFont typeface="Wingdings" panose="05000000000000000000" pitchFamily="2" charset="2"/>
              <a:buChar char="q"/>
            </a:pPr>
            <a:r>
              <a:rPr lang="en-US" sz="1600" dirty="0"/>
              <a:t>Circumstances prevent District form gathering sufficient evidence to reach a 		    	    	  determination about the allegations </a:t>
            </a:r>
          </a:p>
          <a:p>
            <a:pPr marL="457200" lvl="1" indent="0">
              <a:buNone/>
            </a:pPr>
            <a:r>
              <a:rPr lang="en-US" sz="1400" b="1" i="1" dirty="0">
                <a:solidFill>
                  <a:schemeClr val="accent1">
                    <a:lumMod val="60000"/>
                    <a:lumOff val="40000"/>
                  </a:schemeClr>
                </a:solidFill>
              </a:rPr>
              <a:t>**</a:t>
            </a:r>
            <a:r>
              <a:rPr lang="en-US" sz="1400" i="1" dirty="0">
                <a:solidFill>
                  <a:schemeClr val="accent1">
                    <a:lumMod val="60000"/>
                    <a:lumOff val="40000"/>
                  </a:schemeClr>
                </a:solidFill>
              </a:rPr>
              <a:t>NOTE:   Proposed regulations only include </a:t>
            </a:r>
            <a:r>
              <a:rPr lang="en-US" sz="1400" b="1" i="1" u="sng" dirty="0">
                <a:solidFill>
                  <a:schemeClr val="accent1">
                    <a:lumMod val="60000"/>
                    <a:lumOff val="40000"/>
                  </a:schemeClr>
                </a:solidFill>
              </a:rPr>
              <a:t>permissive</a:t>
            </a:r>
            <a:r>
              <a:rPr lang="en-US" sz="1400" i="1" dirty="0">
                <a:solidFill>
                  <a:schemeClr val="accent1">
                    <a:lumMod val="60000"/>
                    <a:lumOff val="40000"/>
                  </a:schemeClr>
                </a:solidFill>
              </a:rPr>
              <a:t> dismissals </a:t>
            </a:r>
          </a:p>
          <a:p>
            <a:r>
              <a:rPr lang="en-US" dirty="0"/>
              <a:t>If dismiss complaint, must provide written notice to parties </a:t>
            </a:r>
          </a:p>
          <a:p>
            <a:r>
              <a:rPr lang="en-US" dirty="0"/>
              <a:t>Rights to appeal dismissal </a:t>
            </a:r>
          </a:p>
          <a:p>
            <a:endParaRPr lang="en-US" dirty="0"/>
          </a:p>
        </p:txBody>
      </p:sp>
    </p:spTree>
    <p:extLst>
      <p:ext uri="{BB962C8B-B14F-4D97-AF65-F5344CB8AC3E}">
        <p14:creationId xmlns:p14="http://schemas.microsoft.com/office/powerpoint/2010/main" val="35902636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45808-52FE-412F-8902-14D6132A597B}"/>
              </a:ext>
            </a:extLst>
          </p:cNvPr>
          <p:cNvSpPr>
            <a:spLocks noGrp="1"/>
          </p:cNvSpPr>
          <p:nvPr>
            <p:ph type="title"/>
          </p:nvPr>
        </p:nvSpPr>
        <p:spPr/>
        <p:txBody>
          <a:bodyPr/>
          <a:lstStyle/>
          <a:p>
            <a:pPr algn="ctr"/>
            <a:r>
              <a:rPr lang="en-US" sz="3600" b="1" dirty="0"/>
              <a:t>Retaliation Prohibited; Confidentiality</a:t>
            </a:r>
          </a:p>
        </p:txBody>
      </p:sp>
      <p:sp>
        <p:nvSpPr>
          <p:cNvPr id="3" name="Content Placeholder 2">
            <a:extLst>
              <a:ext uri="{FF2B5EF4-FFF2-40B4-BE49-F238E27FC236}">
                <a16:creationId xmlns:a16="http://schemas.microsoft.com/office/drawing/2014/main" id="{E73BE3A9-8905-4D5F-B5D1-3E41DEBA8841}"/>
              </a:ext>
            </a:extLst>
          </p:cNvPr>
          <p:cNvSpPr>
            <a:spLocks noGrp="1"/>
          </p:cNvSpPr>
          <p:nvPr>
            <p:ph idx="1"/>
          </p:nvPr>
        </p:nvSpPr>
        <p:spPr>
          <a:xfrm>
            <a:off x="825499" y="1663700"/>
            <a:ext cx="10720389" cy="4584699"/>
          </a:xfrm>
        </p:spPr>
        <p:txBody>
          <a:bodyPr>
            <a:normAutofit fontScale="85000" lnSpcReduction="20000"/>
          </a:bodyPr>
          <a:lstStyle/>
          <a:p>
            <a:r>
              <a:rPr lang="en-US" b="1" i="1" dirty="0"/>
              <a:t>Retaliation</a:t>
            </a:r>
            <a:r>
              <a:rPr lang="en-US" b="1" dirty="0"/>
              <a:t> </a:t>
            </a:r>
            <a:r>
              <a:rPr lang="en-US" b="1" i="1" dirty="0"/>
              <a:t>Prohibited</a:t>
            </a:r>
          </a:p>
          <a:p>
            <a:pPr marL="0" indent="0">
              <a:buNone/>
            </a:pPr>
            <a:r>
              <a:rPr lang="en-US" dirty="0"/>
              <a:t>	“Intimidation, threats, coercion, or discrimination, including charges against an individual for 	code of conduct violations that do not involve sex discrimination or sexual harassment, </a:t>
            </a:r>
            <a:r>
              <a:rPr lang="en-US" i="1" dirty="0"/>
              <a:t>but arise 	out of the same facts or circumstances as a report or complaint of sex discrimination, or a report 	or formal complaint of sexual harassment</a:t>
            </a:r>
            <a:r>
              <a:rPr lang="en-US" dirty="0"/>
              <a:t>, for the purpose of interfering with any right or 	privilege secured by title IX or this part, constitutes retaliation.” 34 C.F.R. § 106.71(a)</a:t>
            </a:r>
          </a:p>
          <a:p>
            <a:pPr marL="0" indent="0">
              <a:buNone/>
            </a:pPr>
            <a:endParaRPr lang="en-US" dirty="0"/>
          </a:p>
          <a:p>
            <a:r>
              <a:rPr lang="en-US" b="1" i="1" dirty="0"/>
              <a:t>Confidentiality</a:t>
            </a:r>
          </a:p>
          <a:p>
            <a:pPr marL="0" indent="0">
              <a:buNone/>
            </a:pPr>
            <a:r>
              <a:rPr lang="en-US" dirty="0"/>
              <a:t>	“[E]</a:t>
            </a:r>
            <a:r>
              <a:rPr lang="en-US" dirty="0" err="1"/>
              <a:t>xcept</a:t>
            </a:r>
            <a:r>
              <a:rPr lang="en-US" dirty="0"/>
              <a:t> as may be permitted by [FERPA], or as required by law, or to carry out the purposes of 	Title IX, including the conduct of any investigation, hearing, or judicial proceeding arising 	thereunder,” schools must preserve confidentiality for anyone who has made a report or 	complaint of sex discrimination (including anyone who has reported or filed a formal complaint 	of sexual harassment); any complainant; any individual who has been reported to be the 	perpetrator of sex discrimination; any respondent; and any witness. . . .” 34 C.F.R. § 106.71(a).</a:t>
            </a:r>
          </a:p>
          <a:p>
            <a:endParaRPr lang="en-US" dirty="0">
              <a:highlight>
                <a:srgbClr val="FFFF00"/>
              </a:highlight>
            </a:endParaRPr>
          </a:p>
          <a:p>
            <a:pPr lvl="1"/>
            <a:endParaRPr lang="en-US" dirty="0"/>
          </a:p>
          <a:p>
            <a:pPr marL="457200" lvl="1" indent="0">
              <a:buNone/>
            </a:pPr>
            <a:r>
              <a:rPr lang="en-US" dirty="0"/>
              <a:t> </a:t>
            </a:r>
          </a:p>
        </p:txBody>
      </p:sp>
    </p:spTree>
    <p:extLst>
      <p:ext uri="{BB962C8B-B14F-4D97-AF65-F5344CB8AC3E}">
        <p14:creationId xmlns:p14="http://schemas.microsoft.com/office/powerpoint/2010/main" val="768421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8EBAC-6785-4D9E-A843-252448536C7F}"/>
              </a:ext>
            </a:extLst>
          </p:cNvPr>
          <p:cNvSpPr>
            <a:spLocks noGrp="1"/>
          </p:cNvSpPr>
          <p:nvPr>
            <p:ph type="title"/>
          </p:nvPr>
        </p:nvSpPr>
        <p:spPr/>
        <p:txBody>
          <a:bodyPr/>
          <a:lstStyle/>
          <a:p>
            <a:pPr algn="ctr"/>
            <a:r>
              <a:rPr lang="en-US" b="1" dirty="0"/>
              <a:t>Record Keeping is Required </a:t>
            </a:r>
          </a:p>
        </p:txBody>
      </p:sp>
      <p:sp>
        <p:nvSpPr>
          <p:cNvPr id="3" name="Content Placeholder 2">
            <a:extLst>
              <a:ext uri="{FF2B5EF4-FFF2-40B4-BE49-F238E27FC236}">
                <a16:creationId xmlns:a16="http://schemas.microsoft.com/office/drawing/2014/main" id="{2EC2A0C1-919A-4F9E-B7B7-9677A5D62A59}"/>
              </a:ext>
            </a:extLst>
          </p:cNvPr>
          <p:cNvSpPr>
            <a:spLocks noGrp="1"/>
          </p:cNvSpPr>
          <p:nvPr>
            <p:ph idx="1"/>
          </p:nvPr>
        </p:nvSpPr>
        <p:spPr>
          <a:xfrm>
            <a:off x="567892" y="1395664"/>
            <a:ext cx="9481962" cy="4852736"/>
          </a:xfrm>
        </p:spPr>
        <p:txBody>
          <a:bodyPr>
            <a:normAutofit/>
          </a:bodyPr>
          <a:lstStyle/>
          <a:p>
            <a:pPr algn="just">
              <a:buFont typeface="Wingdings" panose="05000000000000000000" pitchFamily="2" charset="2"/>
              <a:buChar char="Ø"/>
            </a:pPr>
            <a:r>
              <a:rPr lang="en-US" dirty="0"/>
              <a:t>A recipient must maintain for a period of seven years records of:</a:t>
            </a:r>
          </a:p>
          <a:p>
            <a:pPr lvl="1" algn="just">
              <a:buFont typeface="Wingdings" panose="05000000000000000000" pitchFamily="2" charset="2"/>
              <a:buChar char="q"/>
            </a:pPr>
            <a:r>
              <a:rPr lang="en-US" dirty="0"/>
              <a:t>Investigation file and determination of responsibility (including any audio/AV recordings or transcripts), disciplinary sanctions imposed, remedies provided </a:t>
            </a:r>
          </a:p>
          <a:p>
            <a:pPr lvl="1" algn="just">
              <a:buFont typeface="Wingdings" panose="05000000000000000000" pitchFamily="2" charset="2"/>
              <a:buChar char="q"/>
            </a:pPr>
            <a:r>
              <a:rPr lang="en-US" dirty="0"/>
              <a:t>Any appeal and the result of such appeal </a:t>
            </a:r>
          </a:p>
          <a:p>
            <a:pPr lvl="1" algn="just">
              <a:buFont typeface="Wingdings" panose="05000000000000000000" pitchFamily="2" charset="2"/>
              <a:buChar char="q"/>
            </a:pPr>
            <a:r>
              <a:rPr lang="en-US" dirty="0"/>
              <a:t>Any informal resolution and the result of such resolution </a:t>
            </a:r>
          </a:p>
          <a:p>
            <a:pPr lvl="1" algn="just">
              <a:buFont typeface="Wingdings" panose="05000000000000000000" pitchFamily="2" charset="2"/>
              <a:buChar char="q"/>
            </a:pPr>
            <a:r>
              <a:rPr lang="en-US" dirty="0"/>
              <a:t>All materials used to train Title IX staff.    </a:t>
            </a:r>
          </a:p>
          <a:p>
            <a:pPr lvl="2" algn="just">
              <a:buFont typeface="Wingdings" panose="05000000000000000000" pitchFamily="2" charset="2"/>
              <a:buChar char="q"/>
            </a:pPr>
            <a:r>
              <a:rPr lang="en-US" dirty="0"/>
              <a:t>All training materials must be made publicly available on recipient’s website </a:t>
            </a:r>
          </a:p>
          <a:p>
            <a:pPr marL="457200" lvl="1" indent="0" algn="just">
              <a:buNone/>
            </a:pPr>
            <a:endParaRPr lang="en-US" dirty="0"/>
          </a:p>
        </p:txBody>
      </p:sp>
    </p:spTree>
    <p:extLst>
      <p:ext uri="{BB962C8B-B14F-4D97-AF65-F5344CB8AC3E}">
        <p14:creationId xmlns:p14="http://schemas.microsoft.com/office/powerpoint/2010/main" val="206810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7DAD2-0795-4F67-B162-E6EA542CDC65}"/>
              </a:ext>
            </a:extLst>
          </p:cNvPr>
          <p:cNvSpPr>
            <a:spLocks noGrp="1"/>
          </p:cNvSpPr>
          <p:nvPr>
            <p:ph type="title"/>
          </p:nvPr>
        </p:nvSpPr>
        <p:spPr/>
        <p:txBody>
          <a:bodyPr/>
          <a:lstStyle/>
          <a:p>
            <a:pPr algn="ctr"/>
            <a:r>
              <a:rPr lang="en-US" b="1" dirty="0"/>
              <a:t>Scope of Education Program and Activities in your School </a:t>
            </a:r>
          </a:p>
        </p:txBody>
      </p:sp>
      <p:sp>
        <p:nvSpPr>
          <p:cNvPr id="3" name="Content Placeholder 2">
            <a:extLst>
              <a:ext uri="{FF2B5EF4-FFF2-40B4-BE49-F238E27FC236}">
                <a16:creationId xmlns:a16="http://schemas.microsoft.com/office/drawing/2014/main" id="{5326BFCD-160C-456B-8D2B-BA3D40346218}"/>
              </a:ext>
            </a:extLst>
          </p:cNvPr>
          <p:cNvSpPr>
            <a:spLocks noGrp="1"/>
          </p:cNvSpPr>
          <p:nvPr>
            <p:ph idx="1"/>
          </p:nvPr>
        </p:nvSpPr>
        <p:spPr/>
        <p:txBody>
          <a:bodyPr/>
          <a:lstStyle/>
          <a:p>
            <a:pPr>
              <a:buFont typeface="Wingdings" panose="05000000000000000000" pitchFamily="2" charset="2"/>
              <a:buChar char="Ø"/>
            </a:pPr>
            <a:r>
              <a:rPr lang="en-US" dirty="0"/>
              <a:t>Includes school-sponsored activities </a:t>
            </a:r>
          </a:p>
          <a:p>
            <a:pPr>
              <a:buFont typeface="Wingdings" panose="05000000000000000000" pitchFamily="2" charset="2"/>
              <a:buChar char="Ø"/>
            </a:pPr>
            <a:r>
              <a:rPr lang="en-US" dirty="0"/>
              <a:t>School approved and/or funded activities or programs </a:t>
            </a:r>
          </a:p>
          <a:p>
            <a:pPr>
              <a:buFont typeface="Wingdings" panose="05000000000000000000" pitchFamily="2" charset="2"/>
              <a:buChar char="Ø"/>
            </a:pPr>
            <a:r>
              <a:rPr lang="en-US" dirty="0"/>
              <a:t>School-sponsored or approved travel </a:t>
            </a:r>
          </a:p>
          <a:p>
            <a:pPr>
              <a:buFont typeface="Wingdings" panose="05000000000000000000" pitchFamily="2" charset="2"/>
              <a:buChar char="Ø"/>
            </a:pPr>
            <a:r>
              <a:rPr lang="en-US" dirty="0"/>
              <a:t>Locations or activities that are under substantial control of the school district </a:t>
            </a:r>
          </a:p>
          <a:p>
            <a:pPr>
              <a:buFont typeface="Wingdings" panose="05000000000000000000" pitchFamily="2" charset="2"/>
              <a:buChar char="Ø"/>
            </a:pPr>
            <a:r>
              <a:rPr lang="en-US" dirty="0"/>
              <a:t>In the United States</a:t>
            </a:r>
            <a:r>
              <a:rPr lang="en-US" b="1" dirty="0">
                <a:solidFill>
                  <a:schemeClr val="accent1">
                    <a:lumMod val="60000"/>
                    <a:lumOff val="40000"/>
                  </a:schemeClr>
                </a:solidFill>
              </a:rPr>
              <a:t>**</a:t>
            </a:r>
          </a:p>
          <a:p>
            <a:pPr>
              <a:buFont typeface="Wingdings" panose="05000000000000000000" pitchFamily="2" charset="2"/>
              <a:buChar char="Ø"/>
            </a:pPr>
            <a:endParaRPr lang="en-US" b="1" dirty="0">
              <a:solidFill>
                <a:schemeClr val="accent1">
                  <a:lumMod val="60000"/>
                  <a:lumOff val="40000"/>
                </a:schemeClr>
              </a:solidFill>
            </a:endParaRPr>
          </a:p>
          <a:p>
            <a:pPr>
              <a:buFont typeface="Wingdings" panose="05000000000000000000" pitchFamily="2" charset="2"/>
              <a:buChar char="Ø"/>
            </a:pPr>
            <a:endParaRPr lang="en-US" b="1" dirty="0">
              <a:solidFill>
                <a:schemeClr val="accent1">
                  <a:lumMod val="60000"/>
                  <a:lumOff val="40000"/>
                </a:schemeClr>
              </a:solidFill>
            </a:endParaRPr>
          </a:p>
          <a:p>
            <a:pPr>
              <a:buFont typeface="Wingdings" panose="05000000000000000000" pitchFamily="2" charset="2"/>
              <a:buChar char="Ø"/>
            </a:pPr>
            <a:endParaRPr lang="en-US" b="1" dirty="0">
              <a:solidFill>
                <a:schemeClr val="accent1">
                  <a:lumMod val="60000"/>
                  <a:lumOff val="40000"/>
                </a:schemeClr>
              </a:solidFill>
            </a:endParaRPr>
          </a:p>
          <a:p>
            <a:pPr marL="0" indent="0">
              <a:buNone/>
            </a:pPr>
            <a:r>
              <a:rPr lang="en-US" b="1" i="1" dirty="0">
                <a:solidFill>
                  <a:schemeClr val="accent1">
                    <a:lumMod val="60000"/>
                    <a:lumOff val="40000"/>
                  </a:schemeClr>
                </a:solidFill>
              </a:rPr>
              <a:t>** denotes proposed regulatory change </a:t>
            </a:r>
          </a:p>
          <a:p>
            <a:endParaRPr lang="en-US" dirty="0"/>
          </a:p>
        </p:txBody>
      </p:sp>
    </p:spTree>
    <p:extLst>
      <p:ext uri="{BB962C8B-B14F-4D97-AF65-F5344CB8AC3E}">
        <p14:creationId xmlns:p14="http://schemas.microsoft.com/office/powerpoint/2010/main" val="3278876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DDA16-70FD-4ED8-951E-85BC6EFF6E19}"/>
              </a:ext>
            </a:extLst>
          </p:cNvPr>
          <p:cNvSpPr>
            <a:spLocks noGrp="1"/>
          </p:cNvSpPr>
          <p:nvPr>
            <p:ph type="title"/>
          </p:nvPr>
        </p:nvSpPr>
        <p:spPr/>
        <p:txBody>
          <a:bodyPr/>
          <a:lstStyle/>
          <a:p>
            <a:pPr algn="ctr"/>
            <a:r>
              <a:rPr lang="en-US" b="1" dirty="0"/>
              <a:t>Title IX - Intersection with other laws and policies	</a:t>
            </a:r>
          </a:p>
        </p:txBody>
      </p:sp>
      <p:sp>
        <p:nvSpPr>
          <p:cNvPr id="3" name="Content Placeholder 2">
            <a:extLst>
              <a:ext uri="{FF2B5EF4-FFF2-40B4-BE49-F238E27FC236}">
                <a16:creationId xmlns:a16="http://schemas.microsoft.com/office/drawing/2014/main" id="{065C3003-74A3-4F39-8295-078717619C68}"/>
              </a:ext>
            </a:extLst>
          </p:cNvPr>
          <p:cNvSpPr>
            <a:spLocks noGrp="1"/>
          </p:cNvSpPr>
          <p:nvPr>
            <p:ph idx="1"/>
          </p:nvPr>
        </p:nvSpPr>
        <p:spPr>
          <a:xfrm>
            <a:off x="453006" y="2052918"/>
            <a:ext cx="9596847" cy="4195481"/>
          </a:xfrm>
        </p:spPr>
        <p:txBody>
          <a:bodyPr/>
          <a:lstStyle/>
          <a:p>
            <a:pPr>
              <a:buFont typeface="Wingdings" panose="05000000000000000000" pitchFamily="2" charset="2"/>
              <a:buChar char="Ø"/>
            </a:pPr>
            <a:r>
              <a:rPr lang="en-US" dirty="0"/>
              <a:t>Remember School Districts also must comply with other laws and district policies  </a:t>
            </a:r>
          </a:p>
          <a:p>
            <a:pPr>
              <a:buFont typeface="Wingdings" panose="05000000000000000000" pitchFamily="2" charset="2"/>
              <a:buChar char="Ø"/>
            </a:pPr>
            <a:r>
              <a:rPr lang="en-US" dirty="0"/>
              <a:t>Violation of Title IX may not be found, but there may be violations of: </a:t>
            </a:r>
          </a:p>
          <a:p>
            <a:pPr lvl="1">
              <a:buFont typeface="Wingdings" panose="05000000000000000000" pitchFamily="2" charset="2"/>
              <a:buChar char="q"/>
            </a:pPr>
            <a:r>
              <a:rPr lang="en-US" dirty="0"/>
              <a:t>NYS DASA (students protected from harassment, bullying, and discrimination in school) offers broad protection  </a:t>
            </a:r>
          </a:p>
          <a:p>
            <a:pPr lvl="1">
              <a:buFont typeface="Wingdings" panose="05000000000000000000" pitchFamily="2" charset="2"/>
              <a:buChar char="q"/>
            </a:pPr>
            <a:r>
              <a:rPr lang="en-US" dirty="0"/>
              <a:t>NYS Human Rights law (applicable to staff and students) </a:t>
            </a:r>
          </a:p>
          <a:p>
            <a:pPr lvl="2">
              <a:buFont typeface="Courier New" panose="02070309020205020404" pitchFamily="49" charset="0"/>
              <a:buChar char="o"/>
            </a:pPr>
            <a:r>
              <a:rPr lang="en-US" dirty="0"/>
              <a:t>More protective in some ways (standard to find violation is if “substantially impairs” education or employment)</a:t>
            </a:r>
          </a:p>
          <a:p>
            <a:pPr lvl="1">
              <a:buFont typeface="Wingdings" panose="05000000000000000000" pitchFamily="2" charset="2"/>
              <a:buChar char="q"/>
            </a:pPr>
            <a:r>
              <a:rPr lang="en-US" dirty="0"/>
              <a:t>Title VII (applicable to staff) – Federal law  </a:t>
            </a:r>
          </a:p>
          <a:p>
            <a:pPr lvl="1">
              <a:buFont typeface="Wingdings" panose="05000000000000000000" pitchFamily="2" charset="2"/>
              <a:buChar char="q"/>
            </a:pPr>
            <a:r>
              <a:rPr lang="en-US" dirty="0"/>
              <a:t>Codes of Conduct </a:t>
            </a:r>
          </a:p>
          <a:p>
            <a:pPr marL="457200" lvl="1" indent="0">
              <a:buNone/>
            </a:pPr>
            <a:endParaRPr lang="en-US" dirty="0"/>
          </a:p>
        </p:txBody>
      </p:sp>
    </p:spTree>
    <p:extLst>
      <p:ext uri="{BB962C8B-B14F-4D97-AF65-F5344CB8AC3E}">
        <p14:creationId xmlns:p14="http://schemas.microsoft.com/office/powerpoint/2010/main" val="156623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11BCA-167B-44E1-BB3E-0CBE89DE1448}"/>
              </a:ext>
            </a:extLst>
          </p:cNvPr>
          <p:cNvSpPr>
            <a:spLocks noGrp="1"/>
          </p:cNvSpPr>
          <p:nvPr>
            <p:ph type="title"/>
          </p:nvPr>
        </p:nvSpPr>
        <p:spPr>
          <a:xfrm>
            <a:off x="646111" y="282102"/>
            <a:ext cx="9869489" cy="1099023"/>
          </a:xfrm>
        </p:spPr>
        <p:txBody>
          <a:bodyPr/>
          <a:lstStyle/>
          <a:p>
            <a:pPr algn="ctr"/>
            <a:r>
              <a:rPr lang="en-US" sz="3600" b="1" dirty="0"/>
              <a:t>Title IX - When are schools required to act?   </a:t>
            </a:r>
            <a:br>
              <a:rPr lang="en-US" sz="3600" b="1" dirty="0"/>
            </a:br>
            <a:r>
              <a:rPr lang="en-US" sz="3600" b="1" dirty="0"/>
              <a:t>What is the Burden of Proof? </a:t>
            </a:r>
          </a:p>
        </p:txBody>
      </p:sp>
      <p:sp>
        <p:nvSpPr>
          <p:cNvPr id="3" name="Content Placeholder 2">
            <a:extLst>
              <a:ext uri="{FF2B5EF4-FFF2-40B4-BE49-F238E27FC236}">
                <a16:creationId xmlns:a16="http://schemas.microsoft.com/office/drawing/2014/main" id="{201ED3A2-3703-49B7-8593-DDB9CA9807C3}"/>
              </a:ext>
            </a:extLst>
          </p:cNvPr>
          <p:cNvSpPr>
            <a:spLocks noGrp="1"/>
          </p:cNvSpPr>
          <p:nvPr>
            <p:ph idx="1"/>
          </p:nvPr>
        </p:nvSpPr>
        <p:spPr>
          <a:xfrm>
            <a:off x="646112" y="1614791"/>
            <a:ext cx="10747602" cy="5046067"/>
          </a:xfrm>
        </p:spPr>
        <p:txBody>
          <a:bodyPr>
            <a:normAutofit lnSpcReduction="10000"/>
          </a:bodyPr>
          <a:lstStyle/>
          <a:p>
            <a:pPr>
              <a:spcAft>
                <a:spcPts val="1200"/>
              </a:spcAft>
              <a:buFont typeface="Wingdings" panose="05000000000000000000" pitchFamily="2" charset="2"/>
              <a:buChar char="Ø"/>
            </a:pPr>
            <a:r>
              <a:rPr lang="en-US" sz="2400" dirty="0">
                <a:cs typeface="Times New Roman" panose="02020603050405020304" pitchFamily="18" charset="0"/>
              </a:rPr>
              <a:t>Must have ACTUAL knowledge of sexual harassment before must respond</a:t>
            </a:r>
          </a:p>
          <a:p>
            <a:pPr lvl="1">
              <a:spcAft>
                <a:spcPts val="1200"/>
              </a:spcAft>
              <a:buFont typeface="Wingdings" panose="05000000000000000000" pitchFamily="2" charset="2"/>
              <a:buChar char="q"/>
            </a:pPr>
            <a:r>
              <a:rPr lang="en-US" dirty="0">
                <a:cs typeface="Times New Roman" panose="02020603050405020304" pitchFamily="18" charset="0"/>
              </a:rPr>
              <a:t>Response must be prompt and not deliberately indifferent (or unreasonable in light of the known circumstances).   </a:t>
            </a:r>
            <a:r>
              <a:rPr lang="en-US" sz="1200" i="1" dirty="0">
                <a:cs typeface="Times New Roman" panose="02020603050405020304" pitchFamily="18" charset="0"/>
              </a:rPr>
              <a:t>34 CFR § 106.44.  </a:t>
            </a:r>
          </a:p>
          <a:p>
            <a:pPr lvl="1">
              <a:spcAft>
                <a:spcPts val="1200"/>
              </a:spcAft>
              <a:buFont typeface="Wingdings" panose="05000000000000000000" pitchFamily="2" charset="2"/>
              <a:buChar char="q"/>
            </a:pPr>
            <a:r>
              <a:rPr lang="en-US" dirty="0">
                <a:cs typeface="Times New Roman" panose="02020603050405020304" pitchFamily="18" charset="0"/>
              </a:rPr>
              <a:t>“Actual knowledge” means any notice of sexual harassment or allegations of sexual harassment to a recipient’s Title IX Coordinator or </a:t>
            </a:r>
            <a:r>
              <a:rPr lang="en-US" u="sng" dirty="0">
                <a:cs typeface="Times New Roman" panose="02020603050405020304" pitchFamily="18" charset="0"/>
              </a:rPr>
              <a:t>any</a:t>
            </a:r>
            <a:r>
              <a:rPr lang="en-US" dirty="0">
                <a:cs typeface="Times New Roman" panose="02020603050405020304" pitchFamily="18" charset="0"/>
              </a:rPr>
              <a:t> employee </a:t>
            </a:r>
          </a:p>
          <a:p>
            <a:pPr>
              <a:spcAft>
                <a:spcPts val="1200"/>
              </a:spcAft>
              <a:buFont typeface="Wingdings" panose="05000000000000000000" pitchFamily="2" charset="2"/>
              <a:buChar char="Ø"/>
            </a:pPr>
            <a:r>
              <a:rPr lang="en-US" dirty="0">
                <a:cs typeface="Times New Roman" panose="02020603050405020304" pitchFamily="18" charset="0"/>
              </a:rPr>
              <a:t>Burden of Proof options for schools to adopt:  </a:t>
            </a:r>
          </a:p>
          <a:p>
            <a:pPr lvl="1">
              <a:spcAft>
                <a:spcPts val="1200"/>
              </a:spcAft>
              <a:buFont typeface="Wingdings" panose="05000000000000000000" pitchFamily="2" charset="2"/>
              <a:buChar char="q"/>
            </a:pPr>
            <a:r>
              <a:rPr lang="en-US" dirty="0">
                <a:cs typeface="Times New Roman" panose="02020603050405020304" pitchFamily="18" charset="0"/>
              </a:rPr>
              <a:t>Preponderance of the Evidence Standard (51%+) </a:t>
            </a:r>
            <a:r>
              <a:rPr lang="en-US" b="1" u="sng" dirty="0">
                <a:cs typeface="Times New Roman" panose="02020603050405020304" pitchFamily="18" charset="0"/>
              </a:rPr>
              <a:t>OR</a:t>
            </a:r>
          </a:p>
          <a:p>
            <a:pPr lvl="1">
              <a:spcAft>
                <a:spcPts val="1200"/>
              </a:spcAft>
              <a:buFont typeface="Wingdings" panose="05000000000000000000" pitchFamily="2" charset="2"/>
              <a:buChar char="q"/>
            </a:pPr>
            <a:r>
              <a:rPr lang="en-US" dirty="0">
                <a:cs typeface="Times New Roman" panose="02020603050405020304" pitchFamily="18" charset="0"/>
              </a:rPr>
              <a:t>Clear and Convincing Evidence (more rigorous “high probability of truth”) </a:t>
            </a:r>
          </a:p>
          <a:p>
            <a:pPr lvl="2">
              <a:buFont typeface="Courier New" panose="02070309020205020404" pitchFamily="49" charset="0"/>
              <a:buChar char="o"/>
            </a:pPr>
            <a:r>
              <a:rPr lang="en-US" dirty="0"/>
              <a:t>Apply the same standard of evidence for formal complaints against students as for formal complaints against employees. </a:t>
            </a:r>
          </a:p>
          <a:p>
            <a:pPr lvl="2">
              <a:buFont typeface="Courier New" panose="02070309020205020404" pitchFamily="49" charset="0"/>
              <a:buChar char="o"/>
            </a:pPr>
            <a:r>
              <a:rPr lang="en-US" sz="1200" i="1" dirty="0">
                <a:solidFill>
                  <a:schemeClr val="accent1">
                    <a:lumMod val="60000"/>
                    <a:lumOff val="40000"/>
                  </a:schemeClr>
                </a:solidFill>
                <a:cs typeface="Times New Roman" panose="02020603050405020304" pitchFamily="18" charset="0"/>
              </a:rPr>
              <a:t>**NOTE:  proposed regulatory change to establish POE standard, unless clear and convincing used in “like proceedings” </a:t>
            </a:r>
            <a:endParaRPr lang="en-US" sz="1200" b="1" i="1" dirty="0">
              <a:solidFill>
                <a:schemeClr val="accent1">
                  <a:lumMod val="60000"/>
                  <a:lumOff val="40000"/>
                </a:schemeClr>
              </a:solidFill>
              <a:cs typeface="Times New Roman" panose="02020603050405020304" pitchFamily="18" charset="0"/>
            </a:endParaRPr>
          </a:p>
          <a:p>
            <a:pPr lvl="1">
              <a:spcAft>
                <a:spcPts val="1200"/>
              </a:spcAft>
              <a:buFont typeface="Wingdings" panose="05000000000000000000" pitchFamily="2" charset="2"/>
              <a:buChar char="q"/>
            </a:pPr>
            <a:endParaRPr lang="en-US" dirty="0">
              <a:cs typeface="Times New Roman" panose="02020603050405020304" pitchFamily="18" charset="0"/>
            </a:endParaRPr>
          </a:p>
        </p:txBody>
      </p:sp>
    </p:spTree>
    <p:extLst>
      <p:ext uri="{BB962C8B-B14F-4D97-AF65-F5344CB8AC3E}">
        <p14:creationId xmlns:p14="http://schemas.microsoft.com/office/powerpoint/2010/main" val="878578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DB843-52EA-48C3-B701-26EC1277D491}"/>
              </a:ext>
            </a:extLst>
          </p:cNvPr>
          <p:cNvSpPr>
            <a:spLocks noGrp="1"/>
          </p:cNvSpPr>
          <p:nvPr>
            <p:ph type="title"/>
          </p:nvPr>
        </p:nvSpPr>
        <p:spPr>
          <a:xfrm>
            <a:off x="646111" y="132678"/>
            <a:ext cx="9404723" cy="998711"/>
          </a:xfrm>
        </p:spPr>
        <p:txBody>
          <a:bodyPr/>
          <a:lstStyle/>
          <a:p>
            <a:pPr algn="ctr"/>
            <a:r>
              <a:rPr lang="en-US" sz="3600" b="1" dirty="0"/>
              <a:t>Title IX Personnel and Roles</a:t>
            </a:r>
          </a:p>
        </p:txBody>
      </p:sp>
      <p:sp>
        <p:nvSpPr>
          <p:cNvPr id="3" name="Content Placeholder 2">
            <a:extLst>
              <a:ext uri="{FF2B5EF4-FFF2-40B4-BE49-F238E27FC236}">
                <a16:creationId xmlns:a16="http://schemas.microsoft.com/office/drawing/2014/main" id="{3C27F9BC-7450-4258-84D7-17F855A894F0}"/>
              </a:ext>
            </a:extLst>
          </p:cNvPr>
          <p:cNvSpPr>
            <a:spLocks noGrp="1"/>
          </p:cNvSpPr>
          <p:nvPr>
            <p:ph idx="1"/>
          </p:nvPr>
        </p:nvSpPr>
        <p:spPr>
          <a:xfrm>
            <a:off x="522514" y="760396"/>
            <a:ext cx="11059886" cy="5765532"/>
          </a:xfrm>
        </p:spPr>
        <p:txBody>
          <a:bodyPr>
            <a:normAutofit lnSpcReduction="10000"/>
          </a:bodyPr>
          <a:lstStyle/>
          <a:p>
            <a:pPr marL="0" indent="0">
              <a:lnSpc>
                <a:spcPct val="120000"/>
              </a:lnSpc>
              <a:spcAft>
                <a:spcPts val="600"/>
              </a:spcAft>
              <a:buNone/>
            </a:pPr>
            <a:r>
              <a:rPr lang="en-US" sz="1400" b="1" i="1" dirty="0">
                <a:cs typeface="Times New Roman" panose="02020603050405020304" pitchFamily="18" charset="0"/>
              </a:rPr>
              <a:t>Title IX Coordinator </a:t>
            </a:r>
            <a:endParaRPr lang="en-US" sz="1400" dirty="0">
              <a:cs typeface="Times New Roman" panose="02020603050405020304" pitchFamily="18" charset="0"/>
            </a:endParaRPr>
          </a:p>
          <a:p>
            <a:pPr>
              <a:lnSpc>
                <a:spcPct val="120000"/>
              </a:lnSpc>
              <a:spcAft>
                <a:spcPts val="600"/>
              </a:spcAft>
              <a:buFont typeface="Wingdings" panose="05000000000000000000" pitchFamily="2" charset="2"/>
              <a:buChar char="Ø"/>
            </a:pPr>
            <a:r>
              <a:rPr lang="en-US" sz="1600" dirty="0">
                <a:cs typeface="Times New Roman" panose="02020603050405020304" pitchFamily="18" charset="0"/>
              </a:rPr>
              <a:t>Available to receive formal complaints </a:t>
            </a:r>
          </a:p>
          <a:p>
            <a:pPr>
              <a:lnSpc>
                <a:spcPct val="120000"/>
              </a:lnSpc>
              <a:spcAft>
                <a:spcPts val="600"/>
              </a:spcAft>
              <a:buFont typeface="Wingdings" panose="05000000000000000000" pitchFamily="2" charset="2"/>
              <a:buChar char="Ø"/>
            </a:pPr>
            <a:r>
              <a:rPr lang="en-US" sz="1600" dirty="0">
                <a:cs typeface="Times New Roman" panose="02020603050405020304" pitchFamily="18" charset="0"/>
              </a:rPr>
              <a:t>Can sign formal complaint himself/herself </a:t>
            </a:r>
          </a:p>
          <a:p>
            <a:pPr>
              <a:lnSpc>
                <a:spcPct val="120000"/>
              </a:lnSpc>
              <a:spcAft>
                <a:spcPts val="600"/>
              </a:spcAft>
              <a:buFont typeface="Wingdings" panose="05000000000000000000" pitchFamily="2" charset="2"/>
              <a:buChar char="Ø"/>
            </a:pPr>
            <a:r>
              <a:rPr lang="en-US" sz="1600" dirty="0">
                <a:cs typeface="Times New Roman" panose="02020603050405020304" pitchFamily="18" charset="0"/>
              </a:rPr>
              <a:t>Must promptly contact complainant to discuss availability of supportive measures (with or without filing formal complaint) </a:t>
            </a:r>
          </a:p>
          <a:p>
            <a:pPr>
              <a:lnSpc>
                <a:spcPct val="120000"/>
              </a:lnSpc>
              <a:spcAft>
                <a:spcPts val="600"/>
              </a:spcAft>
              <a:buFont typeface="Wingdings" panose="05000000000000000000" pitchFamily="2" charset="2"/>
              <a:buChar char="Ø"/>
            </a:pPr>
            <a:r>
              <a:rPr lang="en-US" sz="1600" dirty="0">
                <a:cs typeface="Times New Roman" panose="02020603050405020304" pitchFamily="18" charset="0"/>
              </a:rPr>
              <a:t>Must advise of formal complaint process</a:t>
            </a:r>
          </a:p>
          <a:p>
            <a:pPr>
              <a:lnSpc>
                <a:spcPct val="120000"/>
              </a:lnSpc>
              <a:spcAft>
                <a:spcPts val="600"/>
              </a:spcAft>
              <a:buFont typeface="Wingdings" panose="05000000000000000000" pitchFamily="2" charset="2"/>
              <a:buChar char="Ø"/>
            </a:pPr>
            <a:r>
              <a:rPr lang="en-US" sz="1600" dirty="0">
                <a:cs typeface="Times New Roman" panose="02020603050405020304" pitchFamily="18" charset="0"/>
              </a:rPr>
              <a:t>Implement supportive measures with complainant and respondent </a:t>
            </a:r>
          </a:p>
          <a:p>
            <a:pPr>
              <a:lnSpc>
                <a:spcPct val="120000"/>
              </a:lnSpc>
              <a:spcAft>
                <a:spcPts val="600"/>
              </a:spcAft>
              <a:buFont typeface="Wingdings" panose="05000000000000000000" pitchFamily="2" charset="2"/>
              <a:buChar char="Ø"/>
            </a:pPr>
            <a:r>
              <a:rPr lang="en-US" sz="1600" dirty="0">
                <a:cs typeface="Times New Roman" panose="02020603050405020304" pitchFamily="18" charset="0"/>
              </a:rPr>
              <a:t>Implement determination of decision maker </a:t>
            </a:r>
          </a:p>
          <a:p>
            <a:pPr>
              <a:lnSpc>
                <a:spcPct val="120000"/>
              </a:lnSpc>
              <a:spcAft>
                <a:spcPts val="600"/>
              </a:spcAft>
              <a:buFont typeface="Wingdings" panose="05000000000000000000" pitchFamily="2" charset="2"/>
              <a:buChar char="Ø"/>
            </a:pPr>
            <a:r>
              <a:rPr lang="en-US" sz="1600" dirty="0">
                <a:cs typeface="Times New Roman" panose="02020603050405020304" pitchFamily="18" charset="0"/>
              </a:rPr>
              <a:t>Title IX Coordinator can also be investigator (but not decision maker)</a:t>
            </a:r>
            <a:r>
              <a:rPr lang="en-US" sz="1600" dirty="0">
                <a:solidFill>
                  <a:schemeClr val="accent2">
                    <a:lumMod val="40000"/>
                    <a:lumOff val="60000"/>
                  </a:schemeClr>
                </a:solidFill>
                <a:cs typeface="Times New Roman" panose="02020603050405020304" pitchFamily="18" charset="0"/>
              </a:rPr>
              <a:t> </a:t>
            </a:r>
            <a:r>
              <a:rPr lang="en-US" sz="1600" b="1" dirty="0">
                <a:solidFill>
                  <a:schemeClr val="accent1">
                    <a:lumMod val="40000"/>
                    <a:lumOff val="60000"/>
                  </a:schemeClr>
                </a:solidFill>
                <a:cs typeface="Times New Roman" panose="02020603050405020304" pitchFamily="18" charset="0"/>
              </a:rPr>
              <a:t>**</a:t>
            </a:r>
          </a:p>
          <a:p>
            <a:pPr>
              <a:lnSpc>
                <a:spcPct val="120000"/>
              </a:lnSpc>
              <a:spcAft>
                <a:spcPts val="600"/>
              </a:spcAft>
              <a:buFont typeface="Wingdings" panose="05000000000000000000" pitchFamily="2" charset="2"/>
              <a:buChar char="Ø"/>
            </a:pPr>
            <a:r>
              <a:rPr lang="en-US" sz="1600" dirty="0">
                <a:cs typeface="Times New Roman" panose="02020603050405020304" pitchFamily="18" charset="0"/>
              </a:rPr>
              <a:t>Title IX Coordinator receives initial evidence and report and provides to parties/allows for additional questions from parties </a:t>
            </a:r>
            <a:r>
              <a:rPr lang="en-US" sz="1600" b="1" dirty="0">
                <a:solidFill>
                  <a:schemeClr val="accent1">
                    <a:lumMod val="40000"/>
                    <a:lumOff val="60000"/>
                  </a:schemeClr>
                </a:solidFill>
                <a:cs typeface="Times New Roman" panose="02020603050405020304" pitchFamily="18" charset="0"/>
              </a:rPr>
              <a:t>**</a:t>
            </a:r>
            <a:endParaRPr lang="en-US" sz="1600" b="1" dirty="0">
              <a:cs typeface="Times New Roman" panose="02020603050405020304" pitchFamily="18" charset="0"/>
            </a:endParaRPr>
          </a:p>
          <a:p>
            <a:pPr>
              <a:lnSpc>
                <a:spcPct val="120000"/>
              </a:lnSpc>
              <a:spcAft>
                <a:spcPts val="600"/>
              </a:spcAft>
              <a:buFont typeface="Wingdings" panose="05000000000000000000" pitchFamily="2" charset="2"/>
              <a:buChar char="Ø"/>
            </a:pPr>
            <a:r>
              <a:rPr lang="en-US" sz="1600" dirty="0">
                <a:cs typeface="Times New Roman" panose="02020603050405020304" pitchFamily="18" charset="0"/>
              </a:rPr>
              <a:t>Your school must “prominently display” the name, title, office address, email address, and telephone number of the Title IX Coordinator.  This information must be available on your district website (with the non-discrimination statement) and in employee/student handbooks.   </a:t>
            </a:r>
          </a:p>
        </p:txBody>
      </p:sp>
    </p:spTree>
    <p:extLst>
      <p:ext uri="{BB962C8B-B14F-4D97-AF65-F5344CB8AC3E}">
        <p14:creationId xmlns:p14="http://schemas.microsoft.com/office/powerpoint/2010/main" val="3194976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71363-A6E0-4C80-1066-04D18E8AF302}"/>
              </a:ext>
            </a:extLst>
          </p:cNvPr>
          <p:cNvSpPr>
            <a:spLocks noGrp="1"/>
          </p:cNvSpPr>
          <p:nvPr>
            <p:ph type="title"/>
          </p:nvPr>
        </p:nvSpPr>
        <p:spPr>
          <a:xfrm>
            <a:off x="646111" y="452718"/>
            <a:ext cx="9404723" cy="938337"/>
          </a:xfrm>
        </p:spPr>
        <p:txBody>
          <a:bodyPr/>
          <a:lstStyle/>
          <a:p>
            <a:pPr algn="ctr"/>
            <a:r>
              <a:rPr lang="en-US" b="1" dirty="0"/>
              <a:t>Title IX Personnel and Roles</a:t>
            </a:r>
          </a:p>
        </p:txBody>
      </p:sp>
      <p:sp>
        <p:nvSpPr>
          <p:cNvPr id="3" name="Content Placeholder 2">
            <a:extLst>
              <a:ext uri="{FF2B5EF4-FFF2-40B4-BE49-F238E27FC236}">
                <a16:creationId xmlns:a16="http://schemas.microsoft.com/office/drawing/2014/main" id="{F07FC483-96CA-4DC6-DEB0-22E244194365}"/>
              </a:ext>
            </a:extLst>
          </p:cNvPr>
          <p:cNvSpPr>
            <a:spLocks noGrp="1"/>
          </p:cNvSpPr>
          <p:nvPr>
            <p:ph idx="1"/>
          </p:nvPr>
        </p:nvSpPr>
        <p:spPr>
          <a:xfrm>
            <a:off x="437746" y="1468878"/>
            <a:ext cx="9612108" cy="4779522"/>
          </a:xfrm>
        </p:spPr>
        <p:txBody>
          <a:bodyPr>
            <a:normAutofit fontScale="92500" lnSpcReduction="10000"/>
          </a:bodyPr>
          <a:lstStyle/>
          <a:p>
            <a:pPr marL="0" indent="0">
              <a:lnSpc>
                <a:spcPct val="120000"/>
              </a:lnSpc>
              <a:spcAft>
                <a:spcPts val="600"/>
              </a:spcAft>
              <a:buNone/>
            </a:pPr>
            <a:r>
              <a:rPr lang="en-US" sz="2000" b="1" i="1" dirty="0">
                <a:cs typeface="Times New Roman" panose="02020603050405020304" pitchFamily="18" charset="0"/>
              </a:rPr>
              <a:t>Investigators</a:t>
            </a:r>
          </a:p>
          <a:p>
            <a:pPr>
              <a:lnSpc>
                <a:spcPct val="120000"/>
              </a:lnSpc>
              <a:spcAft>
                <a:spcPts val="600"/>
              </a:spcAft>
              <a:buFont typeface="Wingdings" panose="05000000000000000000" pitchFamily="2" charset="2"/>
              <a:buChar char="Ø"/>
            </a:pPr>
            <a:r>
              <a:rPr lang="en-US" sz="2000" dirty="0">
                <a:cs typeface="Times New Roman" panose="02020603050405020304" pitchFamily="18" charset="0"/>
              </a:rPr>
              <a:t>Promptly investigate allegation of sex discrimination under Title IX </a:t>
            </a:r>
          </a:p>
          <a:p>
            <a:pPr>
              <a:lnSpc>
                <a:spcPct val="120000"/>
              </a:lnSpc>
              <a:spcAft>
                <a:spcPts val="600"/>
              </a:spcAft>
              <a:buFont typeface="Wingdings" panose="05000000000000000000" pitchFamily="2" charset="2"/>
              <a:buChar char="Ø"/>
            </a:pPr>
            <a:r>
              <a:rPr lang="en-US" dirty="0">
                <a:cs typeface="Times New Roman" panose="02020603050405020304" pitchFamily="18" charset="0"/>
              </a:rPr>
              <a:t>Collects relevant evidence </a:t>
            </a:r>
            <a:endParaRPr lang="en-US" sz="2000" dirty="0">
              <a:cs typeface="Times New Roman" panose="02020603050405020304" pitchFamily="18" charset="0"/>
            </a:endParaRPr>
          </a:p>
          <a:p>
            <a:pPr>
              <a:lnSpc>
                <a:spcPct val="120000"/>
              </a:lnSpc>
              <a:spcAft>
                <a:spcPts val="600"/>
              </a:spcAft>
              <a:buFont typeface="Wingdings" panose="05000000000000000000" pitchFamily="2" charset="2"/>
              <a:buChar char="Ø"/>
            </a:pPr>
            <a:r>
              <a:rPr lang="en-US" sz="2000" dirty="0">
                <a:cs typeface="Times New Roman" panose="02020603050405020304" pitchFamily="18" charset="0"/>
              </a:rPr>
              <a:t>Send out notices regarding status of investigation </a:t>
            </a:r>
            <a:r>
              <a:rPr lang="en-US" sz="2000" b="1" dirty="0">
                <a:solidFill>
                  <a:schemeClr val="accent1">
                    <a:lumMod val="60000"/>
                    <a:lumOff val="40000"/>
                  </a:schemeClr>
                </a:solidFill>
                <a:cs typeface="Times New Roman" panose="02020603050405020304" pitchFamily="18" charset="0"/>
              </a:rPr>
              <a:t>**</a:t>
            </a:r>
          </a:p>
          <a:p>
            <a:pPr>
              <a:lnSpc>
                <a:spcPct val="120000"/>
              </a:lnSpc>
              <a:spcAft>
                <a:spcPts val="600"/>
              </a:spcAft>
              <a:buFont typeface="Wingdings" panose="05000000000000000000" pitchFamily="2" charset="2"/>
              <a:buChar char="Ø"/>
            </a:pPr>
            <a:r>
              <a:rPr lang="en-US" sz="2000" dirty="0">
                <a:cs typeface="Times New Roman" panose="02020603050405020304" pitchFamily="18" charset="0"/>
              </a:rPr>
              <a:t>Fairly summarize relevant evidence in investigatory report </a:t>
            </a:r>
            <a:r>
              <a:rPr lang="en-US" sz="2000" b="1" i="1" dirty="0">
                <a:cs typeface="Times New Roman" panose="02020603050405020304" pitchFamily="18" charset="0"/>
              </a:rPr>
              <a:t> </a:t>
            </a:r>
          </a:p>
          <a:p>
            <a:pPr>
              <a:lnSpc>
                <a:spcPct val="120000"/>
              </a:lnSpc>
              <a:spcAft>
                <a:spcPts val="600"/>
              </a:spcAft>
              <a:buFont typeface="Wingdings" panose="05000000000000000000" pitchFamily="2" charset="2"/>
              <a:buChar char="Ø"/>
            </a:pPr>
            <a:r>
              <a:rPr lang="en-US" dirty="0">
                <a:cs typeface="Times New Roman" panose="02020603050405020304" pitchFamily="18" charset="0"/>
              </a:rPr>
              <a:t>Can also be the Title IX Coordinator (but not the decision maker) </a:t>
            </a:r>
            <a:r>
              <a:rPr lang="en-US" b="1" dirty="0">
                <a:solidFill>
                  <a:schemeClr val="accent1">
                    <a:lumMod val="60000"/>
                    <a:lumOff val="40000"/>
                  </a:schemeClr>
                </a:solidFill>
                <a:cs typeface="Times New Roman" panose="02020603050405020304" pitchFamily="18" charset="0"/>
              </a:rPr>
              <a:t>**</a:t>
            </a:r>
            <a:endParaRPr lang="en-US" sz="2000" b="1" dirty="0">
              <a:solidFill>
                <a:schemeClr val="accent1">
                  <a:lumMod val="60000"/>
                  <a:lumOff val="40000"/>
                </a:schemeClr>
              </a:solidFill>
              <a:cs typeface="Times New Roman" panose="02020603050405020304" pitchFamily="18" charset="0"/>
            </a:endParaRPr>
          </a:p>
          <a:p>
            <a:pPr marL="0" indent="0">
              <a:lnSpc>
                <a:spcPct val="120000"/>
              </a:lnSpc>
              <a:spcAft>
                <a:spcPts val="600"/>
              </a:spcAft>
              <a:buNone/>
            </a:pPr>
            <a:r>
              <a:rPr lang="en-US" sz="2000" b="1" i="1" dirty="0">
                <a:cs typeface="Times New Roman" panose="02020603050405020304" pitchFamily="18" charset="0"/>
              </a:rPr>
              <a:t>Decision-Makers</a:t>
            </a:r>
          </a:p>
          <a:p>
            <a:pPr>
              <a:lnSpc>
                <a:spcPct val="120000"/>
              </a:lnSpc>
              <a:spcAft>
                <a:spcPts val="600"/>
              </a:spcAft>
              <a:buFont typeface="Wingdings" panose="05000000000000000000" pitchFamily="2" charset="2"/>
              <a:buChar char="Ø"/>
            </a:pPr>
            <a:r>
              <a:rPr lang="en-US" dirty="0">
                <a:cs typeface="Times New Roman" panose="02020603050405020304" pitchFamily="18" charset="0"/>
              </a:rPr>
              <a:t>Prepares</a:t>
            </a:r>
            <a:r>
              <a:rPr lang="en-US" sz="2000" dirty="0">
                <a:cs typeface="Times New Roman" panose="02020603050405020304" pitchFamily="18" charset="0"/>
              </a:rPr>
              <a:t> written decision and sends simultaneously to both parties </a:t>
            </a:r>
          </a:p>
          <a:p>
            <a:pPr>
              <a:lnSpc>
                <a:spcPct val="120000"/>
              </a:lnSpc>
              <a:spcAft>
                <a:spcPts val="600"/>
              </a:spcAft>
              <a:buFont typeface="Wingdings" panose="05000000000000000000" pitchFamily="2" charset="2"/>
              <a:buChar char="Ø"/>
            </a:pPr>
            <a:r>
              <a:rPr lang="en-US" sz="2000" dirty="0">
                <a:cs typeface="Times New Roman" panose="02020603050405020304" pitchFamily="18" charset="0"/>
              </a:rPr>
              <a:t>Written decision has specific components (addressed later)</a:t>
            </a:r>
          </a:p>
          <a:p>
            <a:endParaRPr lang="en-US" dirty="0"/>
          </a:p>
        </p:txBody>
      </p:sp>
    </p:spTree>
    <p:extLst>
      <p:ext uri="{BB962C8B-B14F-4D97-AF65-F5344CB8AC3E}">
        <p14:creationId xmlns:p14="http://schemas.microsoft.com/office/powerpoint/2010/main" val="656609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FA02B-451C-452D-AA5C-D3505A04B131}"/>
              </a:ext>
            </a:extLst>
          </p:cNvPr>
          <p:cNvSpPr>
            <a:spLocks noGrp="1"/>
          </p:cNvSpPr>
          <p:nvPr>
            <p:ph type="title"/>
          </p:nvPr>
        </p:nvSpPr>
        <p:spPr/>
        <p:txBody>
          <a:bodyPr/>
          <a:lstStyle/>
          <a:p>
            <a:pPr algn="ctr"/>
            <a:r>
              <a:rPr lang="en-US" b="1" dirty="0"/>
              <a:t>Title IX Personnel - Mandatory Expectations</a:t>
            </a:r>
          </a:p>
        </p:txBody>
      </p:sp>
      <p:sp>
        <p:nvSpPr>
          <p:cNvPr id="3" name="Content Placeholder 2">
            <a:extLst>
              <a:ext uri="{FF2B5EF4-FFF2-40B4-BE49-F238E27FC236}">
                <a16:creationId xmlns:a16="http://schemas.microsoft.com/office/drawing/2014/main" id="{3D3F8D52-ACE8-4CC1-BDB1-9B6B0E9B1D58}"/>
              </a:ext>
            </a:extLst>
          </p:cNvPr>
          <p:cNvSpPr>
            <a:spLocks noGrp="1"/>
          </p:cNvSpPr>
          <p:nvPr>
            <p:ph idx="1"/>
          </p:nvPr>
        </p:nvSpPr>
        <p:spPr>
          <a:xfrm>
            <a:off x="285226" y="1853248"/>
            <a:ext cx="9764627" cy="4782444"/>
          </a:xfrm>
        </p:spPr>
        <p:txBody>
          <a:bodyPr>
            <a:normAutofit fontScale="62500" lnSpcReduction="20000"/>
          </a:bodyPr>
          <a:lstStyle/>
          <a:p>
            <a:pPr>
              <a:lnSpc>
                <a:spcPct val="120000"/>
              </a:lnSpc>
              <a:spcAft>
                <a:spcPts val="600"/>
              </a:spcAft>
              <a:buFont typeface="Wingdings" panose="05000000000000000000" pitchFamily="2" charset="2"/>
              <a:buChar char="Ø"/>
            </a:pPr>
            <a:r>
              <a:rPr lang="en-US" b="1" i="1" dirty="0">
                <a:cs typeface="Times New Roman" panose="02020603050405020304" pitchFamily="18" charset="0"/>
              </a:rPr>
              <a:t>Separation of Duties </a:t>
            </a:r>
          </a:p>
          <a:p>
            <a:pPr lvl="1">
              <a:lnSpc>
                <a:spcPct val="120000"/>
              </a:lnSpc>
              <a:spcAft>
                <a:spcPts val="600"/>
              </a:spcAft>
              <a:buFont typeface="Wingdings" panose="05000000000000000000" pitchFamily="2" charset="2"/>
              <a:buChar char="q"/>
            </a:pPr>
            <a:r>
              <a:rPr lang="en-US" dirty="0">
                <a:cs typeface="Times New Roman" panose="02020603050405020304" pitchFamily="18" charset="0"/>
              </a:rPr>
              <a:t>Regulations prohibit a “single-investigator model.”   This means the investigator and decision maker must be different individuals </a:t>
            </a:r>
            <a:r>
              <a:rPr lang="en-US" b="1" dirty="0">
                <a:solidFill>
                  <a:schemeClr val="accent1">
                    <a:lumMod val="60000"/>
                    <a:lumOff val="40000"/>
                  </a:schemeClr>
                </a:solidFill>
                <a:cs typeface="Times New Roman" panose="02020603050405020304" pitchFamily="18" charset="0"/>
              </a:rPr>
              <a:t>**</a:t>
            </a:r>
          </a:p>
          <a:p>
            <a:pPr lvl="1">
              <a:lnSpc>
                <a:spcPct val="120000"/>
              </a:lnSpc>
              <a:spcAft>
                <a:spcPts val="600"/>
              </a:spcAft>
              <a:buFont typeface="Wingdings" panose="05000000000000000000" pitchFamily="2" charset="2"/>
              <a:buChar char="q"/>
            </a:pPr>
            <a:r>
              <a:rPr lang="en-US" dirty="0">
                <a:cs typeface="Times New Roman" panose="02020603050405020304" pitchFamily="18" charset="0"/>
              </a:rPr>
              <a:t>All three duties can be occupied by different person</a:t>
            </a:r>
          </a:p>
          <a:p>
            <a:pPr>
              <a:lnSpc>
                <a:spcPct val="120000"/>
              </a:lnSpc>
              <a:spcAft>
                <a:spcPts val="600"/>
              </a:spcAft>
              <a:buFont typeface="Wingdings" panose="05000000000000000000" pitchFamily="2" charset="2"/>
              <a:buChar char="Ø"/>
            </a:pPr>
            <a:r>
              <a:rPr lang="en-US" b="1" i="1" dirty="0">
                <a:cs typeface="Times New Roman" panose="02020603050405020304" pitchFamily="18" charset="0"/>
              </a:rPr>
              <a:t>Expectations of ALL Title IX Personnel </a:t>
            </a:r>
          </a:p>
          <a:p>
            <a:pPr lvl="1">
              <a:lnSpc>
                <a:spcPct val="120000"/>
              </a:lnSpc>
              <a:spcAft>
                <a:spcPts val="600"/>
              </a:spcAft>
              <a:buFont typeface="Wingdings" panose="05000000000000000000" pitchFamily="2" charset="2"/>
              <a:buChar char="q"/>
            </a:pPr>
            <a:r>
              <a:rPr lang="en-US" dirty="0">
                <a:cs typeface="Times New Roman" panose="02020603050405020304" pitchFamily="18" charset="0"/>
              </a:rPr>
              <a:t>Must serve impartially and maintain equity among parties </a:t>
            </a:r>
          </a:p>
          <a:p>
            <a:pPr lvl="1">
              <a:lnSpc>
                <a:spcPct val="120000"/>
              </a:lnSpc>
              <a:spcAft>
                <a:spcPts val="600"/>
              </a:spcAft>
              <a:buFont typeface="Wingdings" panose="05000000000000000000" pitchFamily="2" charset="2"/>
              <a:buChar char="q"/>
            </a:pPr>
            <a:r>
              <a:rPr lang="en-US" dirty="0"/>
              <a:t>No conflicts of interest </a:t>
            </a:r>
          </a:p>
          <a:p>
            <a:pPr lvl="2">
              <a:lnSpc>
                <a:spcPct val="120000"/>
              </a:lnSpc>
              <a:spcAft>
                <a:spcPts val="600"/>
              </a:spcAft>
              <a:buFont typeface="Wingdings" panose="05000000000000000000" pitchFamily="2" charset="2"/>
              <a:buChar char="q"/>
            </a:pPr>
            <a:r>
              <a:rPr lang="en-US" dirty="0"/>
              <a:t>E.g. relationships of friendships; personal benefit to be derived from acting in official capacity; confidential information on one party; financial interest </a:t>
            </a:r>
          </a:p>
          <a:p>
            <a:pPr lvl="1">
              <a:lnSpc>
                <a:spcPct val="120000"/>
              </a:lnSpc>
              <a:spcAft>
                <a:spcPts val="600"/>
              </a:spcAft>
              <a:buFont typeface="Wingdings" panose="05000000000000000000" pitchFamily="2" charset="2"/>
              <a:buChar char="q"/>
            </a:pPr>
            <a:r>
              <a:rPr lang="en-US" dirty="0"/>
              <a:t>No bias </a:t>
            </a:r>
          </a:p>
          <a:p>
            <a:pPr lvl="2">
              <a:lnSpc>
                <a:spcPct val="120000"/>
              </a:lnSpc>
              <a:spcAft>
                <a:spcPts val="600"/>
              </a:spcAft>
              <a:buFont typeface="Wingdings" panose="05000000000000000000" pitchFamily="2" charset="2"/>
              <a:buChar char="q"/>
            </a:pPr>
            <a:r>
              <a:rPr lang="en-US" dirty="0"/>
              <a:t>Human reaction – mostly unconscious.  Prejudice or preference in favor or against one thing; a lack of objectivity; notions or ideas going into a matter</a:t>
            </a:r>
          </a:p>
          <a:p>
            <a:pPr lvl="2">
              <a:lnSpc>
                <a:spcPct val="120000"/>
              </a:lnSpc>
              <a:spcAft>
                <a:spcPts val="600"/>
              </a:spcAft>
              <a:buFont typeface="Wingdings" panose="05000000000000000000" pitchFamily="2" charset="2"/>
              <a:buChar char="q"/>
            </a:pPr>
            <a:r>
              <a:rPr lang="en-US" dirty="0"/>
              <a:t>E.g. having common connections or interest; expressing these commonalities</a:t>
            </a:r>
          </a:p>
          <a:p>
            <a:pPr lvl="1">
              <a:lnSpc>
                <a:spcPct val="120000"/>
              </a:lnSpc>
              <a:spcAft>
                <a:spcPts val="600"/>
              </a:spcAft>
              <a:buFont typeface="Wingdings" panose="05000000000000000000" pitchFamily="2" charset="2"/>
              <a:buChar char="q"/>
            </a:pPr>
            <a:r>
              <a:rPr lang="en-US" dirty="0"/>
              <a:t>No sex stereotypes </a:t>
            </a:r>
          </a:p>
          <a:p>
            <a:pPr lvl="1">
              <a:lnSpc>
                <a:spcPct val="120000"/>
              </a:lnSpc>
              <a:spcAft>
                <a:spcPts val="600"/>
              </a:spcAft>
              <a:buFont typeface="Wingdings" panose="05000000000000000000" pitchFamily="2" charset="2"/>
              <a:buChar char="q"/>
            </a:pPr>
            <a:r>
              <a:rPr lang="en-US" dirty="0"/>
              <a:t>Avoid prejudgment of facts at issue </a:t>
            </a:r>
          </a:p>
        </p:txBody>
      </p:sp>
    </p:spTree>
    <p:extLst>
      <p:ext uri="{BB962C8B-B14F-4D97-AF65-F5344CB8AC3E}">
        <p14:creationId xmlns:p14="http://schemas.microsoft.com/office/powerpoint/2010/main" val="2563715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A40DB-48CE-4D9B-A166-EFBA6530E54C}"/>
              </a:ext>
            </a:extLst>
          </p:cNvPr>
          <p:cNvSpPr>
            <a:spLocks noGrp="1"/>
          </p:cNvSpPr>
          <p:nvPr>
            <p:ph type="title"/>
          </p:nvPr>
        </p:nvSpPr>
        <p:spPr/>
        <p:txBody>
          <a:bodyPr/>
          <a:lstStyle/>
          <a:p>
            <a:pPr algn="ctr"/>
            <a:r>
              <a:rPr lang="en-US" b="1" dirty="0"/>
              <a:t>District Title IX policy and non-discrimination statement required</a:t>
            </a:r>
          </a:p>
        </p:txBody>
      </p:sp>
      <p:sp>
        <p:nvSpPr>
          <p:cNvPr id="3" name="Content Placeholder 2">
            <a:extLst>
              <a:ext uri="{FF2B5EF4-FFF2-40B4-BE49-F238E27FC236}">
                <a16:creationId xmlns:a16="http://schemas.microsoft.com/office/drawing/2014/main" id="{AA7A3170-4DE7-46FD-B880-8F79F95F4C1C}"/>
              </a:ext>
            </a:extLst>
          </p:cNvPr>
          <p:cNvSpPr>
            <a:spLocks noGrp="1"/>
          </p:cNvSpPr>
          <p:nvPr>
            <p:ph idx="1"/>
          </p:nvPr>
        </p:nvSpPr>
        <p:spPr>
          <a:xfrm>
            <a:off x="310394" y="1853248"/>
            <a:ext cx="9739460" cy="4395151"/>
          </a:xfrm>
        </p:spPr>
        <p:txBody>
          <a:bodyPr>
            <a:normAutofit/>
          </a:bodyPr>
          <a:lstStyle/>
          <a:p>
            <a:pPr>
              <a:buFont typeface="Wingdings" panose="05000000000000000000" pitchFamily="2" charset="2"/>
              <a:buChar char="Ø"/>
            </a:pPr>
            <a:r>
              <a:rPr lang="en-US" dirty="0"/>
              <a:t>Updated Title IX policies must be implemented with mandated requirements: </a:t>
            </a:r>
          </a:p>
          <a:p>
            <a:pPr lvl="1">
              <a:buFont typeface="Wingdings" panose="05000000000000000000" pitchFamily="2" charset="2"/>
              <a:buChar char="q"/>
            </a:pPr>
            <a:r>
              <a:rPr lang="en-US" dirty="0"/>
              <a:t>Designate Title IX Coordinator with roles/responsibilities </a:t>
            </a:r>
          </a:p>
          <a:p>
            <a:pPr lvl="1">
              <a:buFont typeface="Wingdings" panose="05000000000000000000" pitchFamily="2" charset="2"/>
              <a:buChar char="q"/>
            </a:pPr>
            <a:r>
              <a:rPr lang="en-US" dirty="0"/>
              <a:t>Define “sexual harassment” and formal complaint </a:t>
            </a:r>
            <a:r>
              <a:rPr lang="en-US" b="1" dirty="0">
                <a:solidFill>
                  <a:schemeClr val="accent1">
                    <a:lumMod val="60000"/>
                    <a:lumOff val="40000"/>
                  </a:schemeClr>
                </a:solidFill>
              </a:rPr>
              <a:t>**(“</a:t>
            </a:r>
            <a:r>
              <a:rPr lang="en-US" sz="1400" b="1" dirty="0">
                <a:solidFill>
                  <a:schemeClr val="accent1">
                    <a:lumMod val="60000"/>
                    <a:lumOff val="40000"/>
                  </a:schemeClr>
                </a:solidFill>
              </a:rPr>
              <a:t>formal complaint”</a:t>
            </a:r>
            <a:r>
              <a:rPr lang="en-US" b="1" dirty="0">
                <a:solidFill>
                  <a:schemeClr val="accent1">
                    <a:lumMod val="60000"/>
                    <a:lumOff val="40000"/>
                  </a:schemeClr>
                </a:solidFill>
              </a:rPr>
              <a:t>)</a:t>
            </a:r>
          </a:p>
          <a:p>
            <a:pPr lvl="1">
              <a:buFont typeface="Wingdings" panose="05000000000000000000" pitchFamily="2" charset="2"/>
              <a:buChar char="q"/>
            </a:pPr>
            <a:r>
              <a:rPr lang="en-US" dirty="0"/>
              <a:t>Process for responding to formal complaint (grievance process) </a:t>
            </a:r>
            <a:r>
              <a:rPr lang="en-US" b="1" dirty="0">
                <a:solidFill>
                  <a:schemeClr val="accent1">
                    <a:lumMod val="60000"/>
                    <a:lumOff val="40000"/>
                  </a:schemeClr>
                </a:solidFill>
              </a:rPr>
              <a:t>**</a:t>
            </a:r>
            <a:endParaRPr lang="en-US" dirty="0">
              <a:solidFill>
                <a:schemeClr val="accent1">
                  <a:lumMod val="60000"/>
                  <a:lumOff val="40000"/>
                </a:schemeClr>
              </a:solidFill>
            </a:endParaRPr>
          </a:p>
          <a:p>
            <a:pPr lvl="1">
              <a:buFont typeface="Wingdings" panose="05000000000000000000" pitchFamily="2" charset="2"/>
              <a:buChar char="q"/>
            </a:pPr>
            <a:r>
              <a:rPr lang="en-US" dirty="0"/>
              <a:t>Training requirements </a:t>
            </a:r>
            <a:r>
              <a:rPr lang="en-US" b="1" dirty="0">
                <a:solidFill>
                  <a:schemeClr val="accent1">
                    <a:lumMod val="60000"/>
                    <a:lumOff val="40000"/>
                  </a:schemeClr>
                </a:solidFill>
              </a:rPr>
              <a:t>**</a:t>
            </a:r>
          </a:p>
          <a:p>
            <a:pPr lvl="1">
              <a:buFont typeface="Wingdings" panose="05000000000000000000" pitchFamily="2" charset="2"/>
              <a:buChar char="q"/>
            </a:pPr>
            <a:r>
              <a:rPr lang="en-US" dirty="0"/>
              <a:t>Potential sanctions to be imposed when affirmative finding of sexual harassment </a:t>
            </a:r>
          </a:p>
          <a:p>
            <a:pPr lvl="1">
              <a:buFont typeface="Wingdings" panose="05000000000000000000" pitchFamily="2" charset="2"/>
              <a:buChar char="q"/>
            </a:pPr>
            <a:r>
              <a:rPr lang="en-US" dirty="0"/>
              <a:t>Evidentiary Standard </a:t>
            </a:r>
            <a:r>
              <a:rPr lang="en-US" b="1" dirty="0">
                <a:solidFill>
                  <a:schemeClr val="accent1">
                    <a:lumMod val="60000"/>
                    <a:lumOff val="40000"/>
                  </a:schemeClr>
                </a:solidFill>
              </a:rPr>
              <a:t>**</a:t>
            </a:r>
            <a:endParaRPr lang="en-US" dirty="0">
              <a:solidFill>
                <a:schemeClr val="accent1">
                  <a:lumMod val="60000"/>
                  <a:lumOff val="40000"/>
                </a:schemeClr>
              </a:solidFill>
            </a:endParaRPr>
          </a:p>
          <a:p>
            <a:pPr>
              <a:buFont typeface="Wingdings" panose="05000000000000000000" pitchFamily="2" charset="2"/>
              <a:buChar char="Ø"/>
            </a:pPr>
            <a:r>
              <a:rPr lang="en-US" dirty="0"/>
              <a:t>Publish a notice of nondiscrimination </a:t>
            </a:r>
          </a:p>
          <a:p>
            <a:pPr marL="0" indent="0">
              <a:buNone/>
            </a:pPr>
            <a:endParaRPr lang="en-US" dirty="0"/>
          </a:p>
          <a:p>
            <a:endParaRPr lang="en-US" dirty="0"/>
          </a:p>
        </p:txBody>
      </p:sp>
    </p:spTree>
    <p:extLst>
      <p:ext uri="{BB962C8B-B14F-4D97-AF65-F5344CB8AC3E}">
        <p14:creationId xmlns:p14="http://schemas.microsoft.com/office/powerpoint/2010/main" val="7038919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3015</TotalTime>
  <Words>3107</Words>
  <Application>Microsoft Office PowerPoint</Application>
  <PresentationFormat>Widescreen</PresentationFormat>
  <Paragraphs>255</Paragraphs>
  <Slides>24</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Century Gothic</vt:lpstr>
      <vt:lpstr>Courier New</vt:lpstr>
      <vt:lpstr>Times New Roman</vt:lpstr>
      <vt:lpstr>Wingdings</vt:lpstr>
      <vt:lpstr>Wingdings 3</vt:lpstr>
      <vt:lpstr>Ion</vt:lpstr>
      <vt:lpstr>Training for School District Title IX Personnel </vt:lpstr>
      <vt:lpstr>Introduction to Title IX</vt:lpstr>
      <vt:lpstr>Scope of Education Program and Activities in your School </vt:lpstr>
      <vt:lpstr>Title IX - Intersection with other laws and policies </vt:lpstr>
      <vt:lpstr>Title IX - When are schools required to act?    What is the Burden of Proof? </vt:lpstr>
      <vt:lpstr>Title IX Personnel and Roles</vt:lpstr>
      <vt:lpstr>Title IX Personnel and Roles</vt:lpstr>
      <vt:lpstr>Title IX Personnel - Mandatory Expectations</vt:lpstr>
      <vt:lpstr>District Title IX policy and non-discrimination statement required</vt:lpstr>
      <vt:lpstr>What is “Sexual Harassment” under Title IX?</vt:lpstr>
      <vt:lpstr>Responding to Actual Notice of Sexual Harassment </vt:lpstr>
      <vt:lpstr>Supportive Measures</vt:lpstr>
      <vt:lpstr>Emergency Removals </vt:lpstr>
      <vt:lpstr>Formal Complaints **</vt:lpstr>
      <vt:lpstr>Grievance Process Generally </vt:lpstr>
      <vt:lpstr>First Step after receipt of Formal Complaint:**  Start an Investigation </vt:lpstr>
      <vt:lpstr>Investigation </vt:lpstr>
      <vt:lpstr>Investigation – Best Practices </vt:lpstr>
      <vt:lpstr>Next Step: Finalizing Investigation </vt:lpstr>
      <vt:lpstr>Next Step: Determination by Decision Maker </vt:lpstr>
      <vt:lpstr>Appeals &amp; Remedies and Sanctions </vt:lpstr>
      <vt:lpstr>Mandatory or Permissible Dismissals </vt:lpstr>
      <vt:lpstr>Retaliation Prohibited; Confidentiality</vt:lpstr>
      <vt:lpstr>Record Keeping is Required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for School District Title IX Personnel</dc:title>
  <dc:creator>Dill, Darcy</dc:creator>
  <cp:lastModifiedBy>Ben Joseph</cp:lastModifiedBy>
  <cp:revision>57</cp:revision>
  <cp:lastPrinted>2023-10-27T12:02:55Z</cp:lastPrinted>
  <dcterms:created xsi:type="dcterms:W3CDTF">2020-09-02T15:59:05Z</dcterms:created>
  <dcterms:modified xsi:type="dcterms:W3CDTF">2023-11-03T15:15:53Z</dcterms:modified>
</cp:coreProperties>
</file>